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8"/>
  </p:notesMasterIdLst>
  <p:handoutMasterIdLst>
    <p:handoutMasterId r:id="rId39"/>
  </p:handoutMasterIdLst>
  <p:sldIdLst>
    <p:sldId id="292" r:id="rId5"/>
    <p:sldId id="281" r:id="rId6"/>
    <p:sldId id="316" r:id="rId7"/>
    <p:sldId id="276" r:id="rId8"/>
    <p:sldId id="277" r:id="rId9"/>
    <p:sldId id="278" r:id="rId10"/>
    <p:sldId id="315" r:id="rId11"/>
    <p:sldId id="309" r:id="rId12"/>
    <p:sldId id="294" r:id="rId13"/>
    <p:sldId id="310" r:id="rId14"/>
    <p:sldId id="299" r:id="rId15"/>
    <p:sldId id="312" r:id="rId16"/>
    <p:sldId id="311" r:id="rId17"/>
    <p:sldId id="304" r:id="rId18"/>
    <p:sldId id="317" r:id="rId19"/>
    <p:sldId id="318" r:id="rId20"/>
    <p:sldId id="319" r:id="rId21"/>
    <p:sldId id="296" r:id="rId22"/>
    <p:sldId id="301" r:id="rId23"/>
    <p:sldId id="293" r:id="rId24"/>
    <p:sldId id="300" r:id="rId25"/>
    <p:sldId id="297" r:id="rId26"/>
    <p:sldId id="313" r:id="rId27"/>
    <p:sldId id="302" r:id="rId28"/>
    <p:sldId id="298" r:id="rId29"/>
    <p:sldId id="303" r:id="rId30"/>
    <p:sldId id="305" r:id="rId31"/>
    <p:sldId id="306" r:id="rId32"/>
    <p:sldId id="307" r:id="rId33"/>
    <p:sldId id="308" r:id="rId34"/>
    <p:sldId id="314" r:id="rId35"/>
    <p:sldId id="288" r:id="rId36"/>
    <p:sldId id="2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0" d="100"/>
          <a:sy n="80" d="100"/>
        </p:scale>
        <p:origin x="58" y="355"/>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7D033-4416-44E7-91FE-93B9DBC5BF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876FD6D-3D31-4180-9F48-8CA7729A93D1}">
      <dgm:prSet/>
      <dgm:spPr/>
      <dgm:t>
        <a:bodyPr/>
        <a:lstStyle/>
        <a:p>
          <a:r>
            <a:rPr lang="en-US" b="1" i="0"/>
            <a:t>Problem Statement:</a:t>
          </a:r>
          <a:r>
            <a:rPr lang="en-US" b="0" i="0"/>
            <a:t> Telecom companies face significant revenue loss due to customer churn. Predicting churn can help in taking proactive measures to retain customers.</a:t>
          </a:r>
          <a:endParaRPr lang="en-US"/>
        </a:p>
      </dgm:t>
    </dgm:pt>
    <dgm:pt modelId="{DA06E6A3-7E98-4DE9-B382-B1327B95BB65}" type="parTrans" cxnId="{4CDFF112-4FDB-4701-BCA0-118F94F70990}">
      <dgm:prSet/>
      <dgm:spPr/>
      <dgm:t>
        <a:bodyPr/>
        <a:lstStyle/>
        <a:p>
          <a:endParaRPr lang="en-US"/>
        </a:p>
      </dgm:t>
    </dgm:pt>
    <dgm:pt modelId="{7440FC88-449A-4DD8-AA45-7F8BD119C644}" type="sibTrans" cxnId="{4CDFF112-4FDB-4701-BCA0-118F94F70990}">
      <dgm:prSet/>
      <dgm:spPr/>
      <dgm:t>
        <a:bodyPr/>
        <a:lstStyle/>
        <a:p>
          <a:endParaRPr lang="en-US"/>
        </a:p>
      </dgm:t>
    </dgm:pt>
    <dgm:pt modelId="{BFF1576F-52E9-4FB3-95AE-DBE6AD756252}">
      <dgm:prSet/>
      <dgm:spPr/>
      <dgm:t>
        <a:bodyPr/>
        <a:lstStyle/>
        <a:p>
          <a:r>
            <a:rPr lang="en-US" b="1" i="0"/>
            <a:t>Goals:</a:t>
          </a:r>
          <a:r>
            <a:rPr lang="en-US" b="0" i="0"/>
            <a:t> Develop a machine learning model to predict customer churn and identify key factors influencing churn.</a:t>
          </a:r>
          <a:endParaRPr lang="en-US"/>
        </a:p>
      </dgm:t>
    </dgm:pt>
    <dgm:pt modelId="{28DC50AB-3018-48A2-82FC-290F4D5C16FE}" type="parTrans" cxnId="{5E6D826D-7941-42B5-BC59-BF058F227784}">
      <dgm:prSet/>
      <dgm:spPr/>
      <dgm:t>
        <a:bodyPr/>
        <a:lstStyle/>
        <a:p>
          <a:endParaRPr lang="en-US"/>
        </a:p>
      </dgm:t>
    </dgm:pt>
    <dgm:pt modelId="{702C51CE-AEE7-4473-B52D-684C3CA3EF3C}" type="sibTrans" cxnId="{5E6D826D-7941-42B5-BC59-BF058F227784}">
      <dgm:prSet/>
      <dgm:spPr/>
      <dgm:t>
        <a:bodyPr/>
        <a:lstStyle/>
        <a:p>
          <a:endParaRPr lang="en-US"/>
        </a:p>
      </dgm:t>
    </dgm:pt>
    <dgm:pt modelId="{FDF5EE25-0DBA-4240-AB2E-1CAEF55916EB}" type="pres">
      <dgm:prSet presAssocID="{E577D033-4416-44E7-91FE-93B9DBC5BFE4}" presName="root" presStyleCnt="0">
        <dgm:presLayoutVars>
          <dgm:dir/>
          <dgm:resizeHandles val="exact"/>
        </dgm:presLayoutVars>
      </dgm:prSet>
      <dgm:spPr/>
    </dgm:pt>
    <dgm:pt modelId="{4E6455BF-CD38-47B3-9DD4-FB7CF53F1CF4}" type="pres">
      <dgm:prSet presAssocID="{C876FD6D-3D31-4180-9F48-8CA7729A93D1}" presName="compNode" presStyleCnt="0"/>
      <dgm:spPr/>
    </dgm:pt>
    <dgm:pt modelId="{2952E301-7419-4DD7-B850-A5FF437832EA}" type="pres">
      <dgm:prSet presAssocID="{C876FD6D-3D31-4180-9F48-8CA7729A93D1}" presName="bgRect" presStyleLbl="bgShp" presStyleIdx="0" presStyleCnt="2"/>
      <dgm:spPr/>
    </dgm:pt>
    <dgm:pt modelId="{EAB16C8E-5101-443D-801E-D0FE1B063CA4}" type="pres">
      <dgm:prSet presAssocID="{C876FD6D-3D31-4180-9F48-8CA7729A93D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D1CCFF3-E96C-40C5-8F7D-17043C2C9EBA}" type="pres">
      <dgm:prSet presAssocID="{C876FD6D-3D31-4180-9F48-8CA7729A93D1}" presName="spaceRect" presStyleCnt="0"/>
      <dgm:spPr/>
    </dgm:pt>
    <dgm:pt modelId="{EFB0C399-6C5D-4317-AA58-B943CA9B6970}" type="pres">
      <dgm:prSet presAssocID="{C876FD6D-3D31-4180-9F48-8CA7729A93D1}" presName="parTx" presStyleLbl="revTx" presStyleIdx="0" presStyleCnt="2">
        <dgm:presLayoutVars>
          <dgm:chMax val="0"/>
          <dgm:chPref val="0"/>
        </dgm:presLayoutVars>
      </dgm:prSet>
      <dgm:spPr/>
    </dgm:pt>
    <dgm:pt modelId="{513D4394-B5F2-4CE0-9B2D-DDED3B4E992F}" type="pres">
      <dgm:prSet presAssocID="{7440FC88-449A-4DD8-AA45-7F8BD119C644}" presName="sibTrans" presStyleCnt="0"/>
      <dgm:spPr/>
    </dgm:pt>
    <dgm:pt modelId="{1D9BD089-5697-4375-8CBB-E38C4A1C6364}" type="pres">
      <dgm:prSet presAssocID="{BFF1576F-52E9-4FB3-95AE-DBE6AD756252}" presName="compNode" presStyleCnt="0"/>
      <dgm:spPr/>
    </dgm:pt>
    <dgm:pt modelId="{EDC04137-C7C6-4455-BDC1-9F2F41B7BAD0}" type="pres">
      <dgm:prSet presAssocID="{BFF1576F-52E9-4FB3-95AE-DBE6AD756252}" presName="bgRect" presStyleLbl="bgShp" presStyleIdx="1" presStyleCnt="2"/>
      <dgm:spPr/>
    </dgm:pt>
    <dgm:pt modelId="{C5F9A2D2-BA40-4E60-808C-3F5C96F8067F}" type="pres">
      <dgm:prSet presAssocID="{BFF1576F-52E9-4FB3-95AE-DBE6AD7562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9E8AB6D-B713-4DA5-B3F3-643DF4C0E52D}" type="pres">
      <dgm:prSet presAssocID="{BFF1576F-52E9-4FB3-95AE-DBE6AD756252}" presName="spaceRect" presStyleCnt="0"/>
      <dgm:spPr/>
    </dgm:pt>
    <dgm:pt modelId="{682E1939-13EB-4DCF-B833-EA23F149AAD6}" type="pres">
      <dgm:prSet presAssocID="{BFF1576F-52E9-4FB3-95AE-DBE6AD756252}" presName="parTx" presStyleLbl="revTx" presStyleIdx="1" presStyleCnt="2">
        <dgm:presLayoutVars>
          <dgm:chMax val="0"/>
          <dgm:chPref val="0"/>
        </dgm:presLayoutVars>
      </dgm:prSet>
      <dgm:spPr/>
    </dgm:pt>
  </dgm:ptLst>
  <dgm:cxnLst>
    <dgm:cxn modelId="{81BDC709-6315-4E35-A064-CABDC64E58DD}" type="presOf" srcId="{BFF1576F-52E9-4FB3-95AE-DBE6AD756252}" destId="{682E1939-13EB-4DCF-B833-EA23F149AAD6}" srcOrd="0" destOrd="0" presId="urn:microsoft.com/office/officeart/2018/2/layout/IconVerticalSolidList"/>
    <dgm:cxn modelId="{4CDFF112-4FDB-4701-BCA0-118F94F70990}" srcId="{E577D033-4416-44E7-91FE-93B9DBC5BFE4}" destId="{C876FD6D-3D31-4180-9F48-8CA7729A93D1}" srcOrd="0" destOrd="0" parTransId="{DA06E6A3-7E98-4DE9-B382-B1327B95BB65}" sibTransId="{7440FC88-449A-4DD8-AA45-7F8BD119C644}"/>
    <dgm:cxn modelId="{5E6D826D-7941-42B5-BC59-BF058F227784}" srcId="{E577D033-4416-44E7-91FE-93B9DBC5BFE4}" destId="{BFF1576F-52E9-4FB3-95AE-DBE6AD756252}" srcOrd="1" destOrd="0" parTransId="{28DC50AB-3018-48A2-82FC-290F4D5C16FE}" sibTransId="{702C51CE-AEE7-4473-B52D-684C3CA3EF3C}"/>
    <dgm:cxn modelId="{3B4AEE90-5A22-4AD3-A1A7-F90FDDB35791}" type="presOf" srcId="{E577D033-4416-44E7-91FE-93B9DBC5BFE4}" destId="{FDF5EE25-0DBA-4240-AB2E-1CAEF55916EB}" srcOrd="0" destOrd="0" presId="urn:microsoft.com/office/officeart/2018/2/layout/IconVerticalSolidList"/>
    <dgm:cxn modelId="{A64529D2-8893-43E8-A7B2-5C8220BB7BE6}" type="presOf" srcId="{C876FD6D-3D31-4180-9F48-8CA7729A93D1}" destId="{EFB0C399-6C5D-4317-AA58-B943CA9B6970}" srcOrd="0" destOrd="0" presId="urn:microsoft.com/office/officeart/2018/2/layout/IconVerticalSolidList"/>
    <dgm:cxn modelId="{722F1B0A-D05D-45D0-8DE8-17E8853C1DFE}" type="presParOf" srcId="{FDF5EE25-0DBA-4240-AB2E-1CAEF55916EB}" destId="{4E6455BF-CD38-47B3-9DD4-FB7CF53F1CF4}" srcOrd="0" destOrd="0" presId="urn:microsoft.com/office/officeart/2018/2/layout/IconVerticalSolidList"/>
    <dgm:cxn modelId="{C287D966-DF76-48B0-BB4E-8426562DF6EA}" type="presParOf" srcId="{4E6455BF-CD38-47B3-9DD4-FB7CF53F1CF4}" destId="{2952E301-7419-4DD7-B850-A5FF437832EA}" srcOrd="0" destOrd="0" presId="urn:microsoft.com/office/officeart/2018/2/layout/IconVerticalSolidList"/>
    <dgm:cxn modelId="{3C5C37C1-B313-480F-B7F7-C4CA7670CF40}" type="presParOf" srcId="{4E6455BF-CD38-47B3-9DD4-FB7CF53F1CF4}" destId="{EAB16C8E-5101-443D-801E-D0FE1B063CA4}" srcOrd="1" destOrd="0" presId="urn:microsoft.com/office/officeart/2018/2/layout/IconVerticalSolidList"/>
    <dgm:cxn modelId="{9CCF5003-BC56-49B4-A711-B860CA16386F}" type="presParOf" srcId="{4E6455BF-CD38-47B3-9DD4-FB7CF53F1CF4}" destId="{3D1CCFF3-E96C-40C5-8F7D-17043C2C9EBA}" srcOrd="2" destOrd="0" presId="urn:microsoft.com/office/officeart/2018/2/layout/IconVerticalSolidList"/>
    <dgm:cxn modelId="{F967ABD0-03AA-4857-A081-4E4950E63446}" type="presParOf" srcId="{4E6455BF-CD38-47B3-9DD4-FB7CF53F1CF4}" destId="{EFB0C399-6C5D-4317-AA58-B943CA9B6970}" srcOrd="3" destOrd="0" presId="urn:microsoft.com/office/officeart/2018/2/layout/IconVerticalSolidList"/>
    <dgm:cxn modelId="{4B13CC99-95CD-4451-9A9A-19DEB7D604EF}" type="presParOf" srcId="{FDF5EE25-0DBA-4240-AB2E-1CAEF55916EB}" destId="{513D4394-B5F2-4CE0-9B2D-DDED3B4E992F}" srcOrd="1" destOrd="0" presId="urn:microsoft.com/office/officeart/2018/2/layout/IconVerticalSolidList"/>
    <dgm:cxn modelId="{274A1EF6-530B-4AB6-AAE5-851C9D47E883}" type="presParOf" srcId="{FDF5EE25-0DBA-4240-AB2E-1CAEF55916EB}" destId="{1D9BD089-5697-4375-8CBB-E38C4A1C6364}" srcOrd="2" destOrd="0" presId="urn:microsoft.com/office/officeart/2018/2/layout/IconVerticalSolidList"/>
    <dgm:cxn modelId="{77686194-1AF7-4436-8230-EF32AB1E2EB9}" type="presParOf" srcId="{1D9BD089-5697-4375-8CBB-E38C4A1C6364}" destId="{EDC04137-C7C6-4455-BDC1-9F2F41B7BAD0}" srcOrd="0" destOrd="0" presId="urn:microsoft.com/office/officeart/2018/2/layout/IconVerticalSolidList"/>
    <dgm:cxn modelId="{E7A67E0D-C2D6-4CD9-B0B2-E4449335513E}" type="presParOf" srcId="{1D9BD089-5697-4375-8CBB-E38C4A1C6364}" destId="{C5F9A2D2-BA40-4E60-808C-3F5C96F8067F}" srcOrd="1" destOrd="0" presId="urn:microsoft.com/office/officeart/2018/2/layout/IconVerticalSolidList"/>
    <dgm:cxn modelId="{A470958C-1868-48DF-8889-4B4FDD8C5939}" type="presParOf" srcId="{1D9BD089-5697-4375-8CBB-E38C4A1C6364}" destId="{29E8AB6D-B713-4DA5-B3F3-643DF4C0E52D}" srcOrd="2" destOrd="0" presId="urn:microsoft.com/office/officeart/2018/2/layout/IconVerticalSolidList"/>
    <dgm:cxn modelId="{3382E633-D488-4FD7-8A58-0CC14C4C58A1}" type="presParOf" srcId="{1D9BD089-5697-4375-8CBB-E38C4A1C6364}" destId="{682E1939-13EB-4DCF-B833-EA23F149AA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2E301-7419-4DD7-B850-A5FF437832EA}">
      <dsp:nvSpPr>
        <dsp:cNvPr id="0" name=""/>
        <dsp:cNvSpPr/>
      </dsp:nvSpPr>
      <dsp:spPr>
        <a:xfrm>
          <a:off x="0" y="701651"/>
          <a:ext cx="10889796" cy="12953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B16C8E-5101-443D-801E-D0FE1B063CA4}">
      <dsp:nvSpPr>
        <dsp:cNvPr id="0" name=""/>
        <dsp:cNvSpPr/>
      </dsp:nvSpPr>
      <dsp:spPr>
        <a:xfrm>
          <a:off x="391845" y="993106"/>
          <a:ext cx="712446" cy="7124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B0C399-6C5D-4317-AA58-B943CA9B6970}">
      <dsp:nvSpPr>
        <dsp:cNvPr id="0" name=""/>
        <dsp:cNvSpPr/>
      </dsp:nvSpPr>
      <dsp:spPr>
        <a:xfrm>
          <a:off x="1496137" y="701651"/>
          <a:ext cx="9393658" cy="129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92" tIns="137092" rIns="137092" bIns="137092" numCol="1" spcCol="1270" anchor="ctr" anchorCtr="0">
          <a:noAutofit/>
        </a:bodyPr>
        <a:lstStyle/>
        <a:p>
          <a:pPr marL="0" lvl="0" indent="0" algn="l" defTabSz="1066800">
            <a:lnSpc>
              <a:spcPct val="90000"/>
            </a:lnSpc>
            <a:spcBef>
              <a:spcPct val="0"/>
            </a:spcBef>
            <a:spcAft>
              <a:spcPct val="35000"/>
            </a:spcAft>
            <a:buNone/>
          </a:pPr>
          <a:r>
            <a:rPr lang="en-US" sz="2400" b="1" i="0" kern="1200"/>
            <a:t>Problem Statement:</a:t>
          </a:r>
          <a:r>
            <a:rPr lang="en-US" sz="2400" b="0" i="0" kern="1200"/>
            <a:t> Telecom companies face significant revenue loss due to customer churn. Predicting churn can help in taking proactive measures to retain customers.</a:t>
          </a:r>
          <a:endParaRPr lang="en-US" sz="2400" kern="1200"/>
        </a:p>
      </dsp:txBody>
      <dsp:txXfrm>
        <a:off x="1496137" y="701651"/>
        <a:ext cx="9393658" cy="1295356"/>
      </dsp:txXfrm>
    </dsp:sp>
    <dsp:sp modelId="{EDC04137-C7C6-4455-BDC1-9F2F41B7BAD0}">
      <dsp:nvSpPr>
        <dsp:cNvPr id="0" name=""/>
        <dsp:cNvSpPr/>
      </dsp:nvSpPr>
      <dsp:spPr>
        <a:xfrm>
          <a:off x="0" y="2320847"/>
          <a:ext cx="10889796" cy="12953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9A2D2-BA40-4E60-808C-3F5C96F8067F}">
      <dsp:nvSpPr>
        <dsp:cNvPr id="0" name=""/>
        <dsp:cNvSpPr/>
      </dsp:nvSpPr>
      <dsp:spPr>
        <a:xfrm>
          <a:off x="391845" y="2612302"/>
          <a:ext cx="712446" cy="7124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2E1939-13EB-4DCF-B833-EA23F149AAD6}">
      <dsp:nvSpPr>
        <dsp:cNvPr id="0" name=""/>
        <dsp:cNvSpPr/>
      </dsp:nvSpPr>
      <dsp:spPr>
        <a:xfrm>
          <a:off x="1496137" y="2320847"/>
          <a:ext cx="9393658" cy="129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92" tIns="137092" rIns="137092" bIns="137092" numCol="1" spcCol="1270" anchor="ctr" anchorCtr="0">
          <a:noAutofit/>
        </a:bodyPr>
        <a:lstStyle/>
        <a:p>
          <a:pPr marL="0" lvl="0" indent="0" algn="l" defTabSz="1066800">
            <a:lnSpc>
              <a:spcPct val="90000"/>
            </a:lnSpc>
            <a:spcBef>
              <a:spcPct val="0"/>
            </a:spcBef>
            <a:spcAft>
              <a:spcPct val="35000"/>
            </a:spcAft>
            <a:buNone/>
          </a:pPr>
          <a:r>
            <a:rPr lang="en-US" sz="2400" b="1" i="0" kern="1200"/>
            <a:t>Goals:</a:t>
          </a:r>
          <a:r>
            <a:rPr lang="en-US" sz="2400" b="0" i="0" kern="1200"/>
            <a:t> Develop a machine learning model to predict customer churn and identify key factors influencing churn.</a:t>
          </a:r>
          <a:endParaRPr lang="en-US" sz="2400" kern="1200"/>
        </a:p>
      </dsp:txBody>
      <dsp:txXfrm>
        <a:off x="1496137" y="2320847"/>
        <a:ext cx="9393658" cy="12953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12/12/2024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12/12/2024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A18D4-CCC9-B3C4-7920-1DA3A6734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73418-D5D2-1D0D-DC3D-9D13E85579B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4D31ECF-61B5-2776-FED8-E4BC7B66693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DE0D049-8EF5-F6F0-8891-96565C7DE1F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75966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4C181-4124-17B7-8AF8-1A822E79A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F171D-FB9E-A586-AD75-9B79CFA5329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B1E1D60-986B-F98E-D56D-9D4131B3CD6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8745DFB-7889-4469-DB30-0C63E7A96C9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50404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EBF4F-B80E-A76F-CFBB-8A40B6F22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09D12-7C0E-61DD-0C31-1BA29F8C08A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4FCFBA3-4414-27E3-8B76-E810A3844B2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BBC4253-F9A9-CF0C-91E9-7DF828E5DF0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88618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1F5B0-970B-9B06-105C-54DCA7C8D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2C740-1FB9-E876-6DCA-32337AE2834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5B98D6F-D843-0560-46FE-D30ECDC4AC7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37F2D77-B55E-D8D9-A24E-BAA8C8B8270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405341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A169-200F-5EC6-8E2A-E44CBF4C3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FBBAC-2073-6C40-FF77-7C13C723B08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C51D17D-F562-7947-FE40-7F531623D77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62207F6-368D-9F81-4B57-791E30FDAF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928040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CDB87-5995-3207-48B6-9013F4AF0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319D1-7824-060C-00D4-C51F20671D4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A82B12A-7C70-6F34-C6E1-358D4FF157A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497D1B1-D43C-F8FD-AF9E-B1D2F692204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351729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88AB-0790-3BEA-39C1-BCB6633A0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22FE-3688-8A52-5083-09C3BD778E1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495A3C4-09BE-1AA8-EC6C-0B15EE97EC4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D45E297-8C88-A475-9664-979936BC659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50269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C9468-25BB-AB4F-DC60-BE4B0A8A5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F5773-393F-CD5B-9C37-4A8045F0005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A62153B-9406-137D-F2DA-EE5C6C2DBA3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9C4A8AB-D68B-5986-155B-6C0A57D09ED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421143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9169C-4848-13F2-49AF-61AD80651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1D1FB-CE7E-8677-845D-9ABD7A907D3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2E4ADECB-4449-5367-2A46-C246634164E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D0FC8F6-00FF-7C51-9A4B-5F2D81D1217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4129677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98233-F186-74F0-7C55-5428DC642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6AB00-0AA2-14E1-0243-AE1D1F58CE2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9F16DB9-4D9B-D909-62EA-3B6C5D55E5C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18313A2-A994-1CA4-B2F6-E6511267484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1348914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8CF8-78A9-BBAC-0151-A8D7F0E76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C8681-C4B6-B232-A62C-73A5250AE86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04A6517-3D5C-9095-05A4-6350DAF6B7E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19BD46E-4E58-1917-3DF2-8146FAD119F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83025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FBEB3-DF7E-06F8-2324-0AC131266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39AA7-021E-A374-6C25-9466D6C316B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5578A29-E14D-D9C5-21BD-9FECCE3E8B5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F144081-A8E7-1715-95A7-D4B5335F589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334320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31EB-E486-42BF-A497-E8899A150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8B16F-6A9E-F900-DDE0-E1820053639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C0A85BD-0DE2-8579-11D6-5F999D53216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C7D7972-D65D-E131-1138-18318CAE75C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602302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CF44E-4A83-3A73-7169-4318852A2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BDF9F-F77E-6F59-AFCB-3AF510ACA8F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0899438-9497-6B02-D8AD-A7F9C604C75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7435F6A-9D3D-52C9-4733-81AE95971B5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1089682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1492C-49B2-0221-4A84-76C7BA078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3ADEC-A873-D476-475D-7AED2605F1F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5F33397-97C4-A8EB-F193-69A27C7BDA4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D3B5408-19AB-31C6-A57D-76D10A3A2BB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111565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39B00-D322-4B66-4988-DFDB3BD89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DDEB7-3F78-AA39-9C83-B43C662E06E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61798CE-278A-3885-C76A-062FE90E4EB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ECAAB51-A45D-B132-12FE-33536BC05E9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2353525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57E90-F48F-0F32-BFAE-EAEEC6F25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A3372-6926-9696-56B5-75826C959EB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864D431-B75A-5930-6CFC-A4FE72920F9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D813F41-E0C6-524E-C65B-EC5828EE23A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3818433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F83F-B06D-9C80-5A6F-F0F7556CB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DC755-A1A6-C762-8F61-02BF1CA5E67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785B211-EB6E-D516-4D9D-DDECD04E38D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CA8D6A5-28F0-BFD8-3433-FACA9AA4355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29</a:t>
            </a:fld>
            <a:endParaRPr lang="en-US" altLang="zh-CN" noProof="0" dirty="0"/>
          </a:p>
        </p:txBody>
      </p:sp>
    </p:spTree>
    <p:extLst>
      <p:ext uri="{BB962C8B-B14F-4D97-AF65-F5344CB8AC3E}">
        <p14:creationId xmlns:p14="http://schemas.microsoft.com/office/powerpoint/2010/main" val="381412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4EAC-C971-5206-1856-98A65981C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F61CB-C5AA-D3FC-43DC-972AF43AC4B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D8400A7-F038-BDA1-12C8-00A392867DD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7FC8136-5B99-72E8-8426-008FE0F6FE2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91553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1E6AA-0FC4-DDF8-2E4A-BB8B201954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8704A-8E27-25CA-7C55-5C831E0EF7F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A69BF8E-5EFC-41DE-ABCF-44C1DDF6B29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7DF844E-FAC1-8F3B-DB03-6F09FF9EBFB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246444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32</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F5C3A-8DFF-CBED-810C-7D6A6722E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04F58-2E74-38F5-3480-D497CAA2E7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D6E457A-43AE-075B-81C3-DDA33837B71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45CCF87-7081-89AE-423E-9D19A4050C4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31566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B0F4A-AD10-A3A9-C5C8-7A92795CC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8DCE8-48C4-BC55-2238-5B7BEA9CD71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61778DD-8943-2332-5A74-7CEA38349F0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F436C66-881A-C5AF-4FEF-D01E5099CC6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83068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49649-A7C8-0BC3-0B26-2692F191D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D8817-6269-BB80-8CEA-F4E765C83E4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197696C-C804-FF16-6537-19CE39FD034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1E7D6B4-06D1-E5D1-77D8-08109C298C7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608204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12/12/2024</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Presentation title</a:t>
            </a:r>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7FEACEE-25B4-4A2D-B147-27296E36371D}" type="slidenum">
              <a:rPr lang="en-US" altLang="zh-CN" smtClean="0"/>
              <a:pPr/>
              <a:t>‹#›</a:t>
            </a:fld>
            <a:endParaRPr lang="en-US" altLang="zh-CN"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4895346"/>
      </p:ext>
    </p:extLst>
  </p:cSld>
  <p:clrMapOvr>
    <a:overrideClrMapping bg1="dk1" tx1="lt1" bg2="dk2" tx2="lt2" accent1="accent1" accent2="accent2" accent3="accent3" accent4="accent4" accent5="accent5" accent6="accent6" hlink="hlink" folHlink="folHlink"/>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12/12/2024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41714171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12/12/2024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0038004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90055395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65463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020955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08810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912418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803808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1645003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48200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12/12/2024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02070096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16724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463636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12/12/2024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244128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12/12/2024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94119901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12/12/2024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50567970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12/12/2024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52958629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12/12/2024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58868254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12/12/2024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8077431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12/12/2024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47899002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12/12/2024</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2369269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52" r:id="rId22"/>
    <p:sldLayoutId id="2147483658" r:id="rId23"/>
    <p:sldLayoutId id="2147483659" r:id="rId24"/>
    <p:sldLayoutId id="2147483668" r:id="rId25"/>
    <p:sldLayoutId id="2147483661" r:id="rId26"/>
    <p:sldLayoutId id="2147483663" r:id="rId27"/>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hyperlink" Target="https://youtu.be/O3f-M9BMBIA" TargetMode="External"/><Relationship Id="rId3" Type="http://schemas.openxmlformats.org/officeDocument/2006/relationships/image" Target="../media/image24.jpeg"/><Relationship Id="rId7" Type="http://schemas.openxmlformats.org/officeDocument/2006/relationships/hyperlink" Target="https://1drv.ms/v/c/0301bcf43bcb1938/EY_C6GrrmhFHhS0LT5OM2x0BI68YgrXcHMnx_Ou9bchjmw?e=XTOwfe" TargetMode="External"/><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hyperlink" Target="https://www.kaggle.com/code/ybifoundation/telecom-customer-churn-predic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470021"/>
            <a:ext cx="5257793" cy="2057441"/>
          </a:xfrm>
        </p:spPr>
        <p:txBody>
          <a:bodyPr/>
          <a:lstStyle/>
          <a:p>
            <a:r>
              <a:rPr lang="en-US" dirty="0"/>
              <a:t>Customer Churn Prediction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26807" y="3904437"/>
            <a:ext cx="2826849" cy="1454821"/>
          </a:xfrm>
        </p:spPr>
        <p:txBody>
          <a:bodyPr/>
          <a:lstStyle/>
          <a:p>
            <a:r>
              <a:rPr lang="en-US" dirty="0"/>
              <a:t>Devika Dileep </a:t>
            </a:r>
          </a:p>
          <a:p>
            <a:r>
              <a:rPr lang="en-US" dirty="0"/>
              <a:t>John Hanok</a:t>
            </a:r>
          </a:p>
          <a:p>
            <a:r>
              <a:rPr lang="en-US" dirty="0"/>
              <a:t>Sandra </a:t>
            </a:r>
            <a:r>
              <a:rPr lang="en-US" dirty="0" err="1"/>
              <a:t>Sajimon</a:t>
            </a:r>
            <a:endParaRPr lang="en-US" dirty="0"/>
          </a:p>
          <a:p>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l="4" r="4"/>
          <a:stretch/>
        </p:blipFill>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D9C8F-B48E-C270-CBA8-B77DE7ECAAC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B43B767-B8C1-9BD5-E527-5C7C3FC75FDC}"/>
              </a:ext>
            </a:extLst>
          </p:cNvPr>
          <p:cNvSpPr>
            <a:spLocks noGrp="1"/>
          </p:cNvSpPr>
          <p:nvPr>
            <p:ph type="title"/>
          </p:nvPr>
        </p:nvSpPr>
        <p:spPr>
          <a:xfrm>
            <a:off x="678569" y="667496"/>
            <a:ext cx="10515600" cy="5550424"/>
          </a:xfrm>
        </p:spPr>
        <p:txBody>
          <a:bodyPr/>
          <a:lstStyle/>
          <a:p>
            <a:br>
              <a:rPr lang="en-US" dirty="0"/>
            </a:br>
            <a:endParaRPr lang="en-US" dirty="0"/>
          </a:p>
        </p:txBody>
      </p:sp>
      <p:sp>
        <p:nvSpPr>
          <p:cNvPr id="4" name="Footer Placeholder 3">
            <a:extLst>
              <a:ext uri="{FF2B5EF4-FFF2-40B4-BE49-F238E27FC236}">
                <a16:creationId xmlns:a16="http://schemas.microsoft.com/office/drawing/2014/main" id="{72057509-3F09-B059-E3C4-61FFE30755D1}"/>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CAFCF7-7954-C3B4-C0DE-9CA6A5AE892D}"/>
              </a:ext>
            </a:extLst>
          </p:cNvPr>
          <p:cNvSpPr>
            <a:spLocks noGrp="1"/>
          </p:cNvSpPr>
          <p:nvPr>
            <p:ph type="sldNum" sz="quarter" idx="29"/>
          </p:nvPr>
        </p:nvSpPr>
        <p:spPr/>
        <p:txBody>
          <a:bodyPr>
            <a:normAutofit lnSpcReduction="10000"/>
          </a:bodyPr>
          <a:lstStyle/>
          <a:p>
            <a:fld id="{47FEACEE-25B4-4A2D-B147-27296E36371D}" type="slidenum">
              <a:rPr lang="en-US" altLang="zh-CN" smtClean="0"/>
              <a:pPr/>
              <a:t>10</a:t>
            </a:fld>
            <a:endParaRPr lang="en-US" altLang="zh-CN" dirty="0"/>
          </a:p>
        </p:txBody>
      </p:sp>
      <p:pic>
        <p:nvPicPr>
          <p:cNvPr id="6" name="Picture 5" descr="A screenshot of a computer&#10;&#10;Description automatically generated">
            <a:extLst>
              <a:ext uri="{FF2B5EF4-FFF2-40B4-BE49-F238E27FC236}">
                <a16:creationId xmlns:a16="http://schemas.microsoft.com/office/drawing/2014/main" id="{25F23000-AC2A-EE38-DC57-DB954CBF2406}"/>
              </a:ext>
            </a:extLst>
          </p:cNvPr>
          <p:cNvPicPr>
            <a:picLocks noChangeAspect="1"/>
          </p:cNvPicPr>
          <p:nvPr/>
        </p:nvPicPr>
        <p:blipFill>
          <a:blip r:embed="rId3"/>
          <a:stretch>
            <a:fillRect/>
          </a:stretch>
        </p:blipFill>
        <p:spPr>
          <a:xfrm>
            <a:off x="548421" y="1992573"/>
            <a:ext cx="11095158" cy="2683316"/>
          </a:xfrm>
          <a:prstGeom prst="rect">
            <a:avLst/>
          </a:prstGeom>
        </p:spPr>
      </p:pic>
    </p:spTree>
    <p:extLst>
      <p:ext uri="{BB962C8B-B14F-4D97-AF65-F5344CB8AC3E}">
        <p14:creationId xmlns:p14="http://schemas.microsoft.com/office/powerpoint/2010/main" val="381942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AE4EF88-5381-D954-B42E-A1CB67B6B71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17" name="Rectangle 16">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E266AE52-ECE5-9CBD-123D-DC5B76320E29}"/>
              </a:ext>
            </a:extLst>
          </p:cNvPr>
          <p:cNvSpPr>
            <a:spLocks noGrp="1"/>
          </p:cNvSpPr>
          <p:nvPr>
            <p:ph type="title"/>
          </p:nvPr>
        </p:nvSpPr>
        <p:spPr>
          <a:xfrm>
            <a:off x="1483901" y="272815"/>
            <a:ext cx="9056876" cy="4041648"/>
          </a:xfrm>
        </p:spPr>
        <p:txBody>
          <a:bodyPr vert="horz" lIns="91440" tIns="45720" rIns="91440" bIns="45720" rtlCol="0" anchor="b">
            <a:normAutofit/>
          </a:bodyPr>
          <a:lstStyle/>
          <a:p>
            <a:pPr>
              <a:lnSpc>
                <a:spcPct val="85000"/>
              </a:lnSpc>
            </a:pPr>
            <a:br>
              <a:rPr lang="en-US" sz="2900" dirty="0">
                <a:solidFill>
                  <a:schemeClr val="tx1"/>
                </a:solidFill>
              </a:rPr>
            </a:br>
            <a:br>
              <a:rPr lang="en-US" sz="2900" dirty="0">
                <a:solidFill>
                  <a:schemeClr val="tx1"/>
                </a:solidFill>
              </a:rPr>
            </a:br>
            <a:br>
              <a:rPr lang="en-US" sz="2900" dirty="0">
                <a:solidFill>
                  <a:schemeClr val="tx1"/>
                </a:solidFill>
              </a:rPr>
            </a:br>
            <a:r>
              <a:rPr lang="en-US" sz="2900" dirty="0">
                <a:solidFill>
                  <a:schemeClr val="tx1"/>
                </a:solidFill>
              </a:rPr>
              <a:t>Correlation heatmap to identify relationships between variables.</a:t>
            </a:r>
            <a:br>
              <a:rPr lang="en-US" sz="2900" dirty="0">
                <a:solidFill>
                  <a:schemeClr val="tx1"/>
                </a:solidFill>
              </a:rPr>
            </a:br>
            <a:br>
              <a:rPr lang="en-US" sz="2900" dirty="0">
                <a:solidFill>
                  <a:schemeClr val="tx1"/>
                </a:solidFill>
              </a:rPr>
            </a:br>
            <a:r>
              <a:rPr lang="en-US" sz="2900" dirty="0">
                <a:solidFill>
                  <a:schemeClr val="tx1"/>
                </a:solidFill>
              </a:rPr>
              <a:t>Churn distribution to understand the target variable ‘Churn’.</a:t>
            </a:r>
          </a:p>
        </p:txBody>
      </p:sp>
      <p:sp>
        <p:nvSpPr>
          <p:cNvPr id="19" name="Rectangle 18">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Footer Placeholder 3">
            <a:extLst>
              <a:ext uri="{FF2B5EF4-FFF2-40B4-BE49-F238E27FC236}">
                <a16:creationId xmlns:a16="http://schemas.microsoft.com/office/drawing/2014/main" id="{2D5CB6BA-D3EA-BEB1-5F50-A32CAA1D805C}"/>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2"/>
                </a:solidFill>
              </a:rPr>
              <a:t>Presentation title</a:t>
            </a:r>
          </a:p>
        </p:txBody>
      </p:sp>
      <p:sp>
        <p:nvSpPr>
          <p:cNvPr id="5" name="Slide Number Placeholder 4">
            <a:extLst>
              <a:ext uri="{FF2B5EF4-FFF2-40B4-BE49-F238E27FC236}">
                <a16:creationId xmlns:a16="http://schemas.microsoft.com/office/drawing/2014/main" id="{B693B741-7209-6772-4736-6183DF26D676}"/>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a:solidFill>
                  <a:schemeClr val="tx2"/>
                </a:solidFill>
                <a:latin typeface="+mn-lt"/>
                <a:ea typeface="+mn-ea"/>
                <a:cs typeface="+mn-cs"/>
              </a:rPr>
              <a:pPr>
                <a:lnSpc>
                  <a:spcPct val="90000"/>
                </a:lnSpc>
                <a:spcAft>
                  <a:spcPts val="600"/>
                </a:spcAft>
              </a:pPr>
              <a:t>11</a:t>
            </a:fld>
            <a:endParaRPr lang="en-US" altLang="zh-CN" kern="1200">
              <a:solidFill>
                <a:schemeClr val="tx2"/>
              </a:solidFill>
              <a:latin typeface="+mn-lt"/>
              <a:ea typeface="+mn-ea"/>
              <a:cs typeface="+mn-cs"/>
            </a:endParaRPr>
          </a:p>
        </p:txBody>
      </p:sp>
    </p:spTree>
    <p:extLst>
      <p:ext uri="{BB962C8B-B14F-4D97-AF65-F5344CB8AC3E}">
        <p14:creationId xmlns:p14="http://schemas.microsoft.com/office/powerpoint/2010/main" val="27022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1510E-5CC0-04D4-1BAB-A3F79100953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CC8F508-A491-AA37-758A-3664B5C30CF9}"/>
              </a:ext>
            </a:extLst>
          </p:cNvPr>
          <p:cNvSpPr>
            <a:spLocks noGrp="1"/>
          </p:cNvSpPr>
          <p:nvPr>
            <p:ph type="title"/>
          </p:nvPr>
        </p:nvSpPr>
        <p:spPr>
          <a:xfrm>
            <a:off x="678569" y="667496"/>
            <a:ext cx="10515600" cy="5550424"/>
          </a:xfrm>
        </p:spPr>
        <p:txBody>
          <a:bodyPr/>
          <a:lstStyle/>
          <a:p>
            <a:br>
              <a:rPr lang="en-US" dirty="0"/>
            </a:br>
            <a:endParaRPr lang="en-US" dirty="0"/>
          </a:p>
        </p:txBody>
      </p:sp>
      <p:sp>
        <p:nvSpPr>
          <p:cNvPr id="4" name="Footer Placeholder 3">
            <a:extLst>
              <a:ext uri="{FF2B5EF4-FFF2-40B4-BE49-F238E27FC236}">
                <a16:creationId xmlns:a16="http://schemas.microsoft.com/office/drawing/2014/main" id="{FB75A835-B110-4765-D452-EEF0D1638EB3}"/>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B574B36-23EF-152B-D88D-C47A99BE7B6A}"/>
              </a:ext>
            </a:extLst>
          </p:cNvPr>
          <p:cNvSpPr>
            <a:spLocks noGrp="1"/>
          </p:cNvSpPr>
          <p:nvPr>
            <p:ph type="sldNum" sz="quarter" idx="29"/>
          </p:nvPr>
        </p:nvSpPr>
        <p:spPr/>
        <p:txBody>
          <a:bodyPr>
            <a:normAutofit lnSpcReduction="10000"/>
          </a:bodyPr>
          <a:lstStyle/>
          <a:p>
            <a:fld id="{47FEACEE-25B4-4A2D-B147-27296E36371D}" type="slidenum">
              <a:rPr lang="en-US" altLang="zh-CN" smtClean="0"/>
              <a:pPr/>
              <a:t>12</a:t>
            </a:fld>
            <a:endParaRPr lang="en-US" altLang="zh-CN" dirty="0"/>
          </a:p>
        </p:txBody>
      </p:sp>
      <p:pic>
        <p:nvPicPr>
          <p:cNvPr id="8" name="Picture 7" descr="A diagram of a heat map&#10;&#10;Description automatically generated">
            <a:extLst>
              <a:ext uri="{FF2B5EF4-FFF2-40B4-BE49-F238E27FC236}">
                <a16:creationId xmlns:a16="http://schemas.microsoft.com/office/drawing/2014/main" id="{63212EC2-ECEE-AFE5-042B-09E6616BEB4F}"/>
              </a:ext>
            </a:extLst>
          </p:cNvPr>
          <p:cNvPicPr>
            <a:picLocks noChangeAspect="1"/>
          </p:cNvPicPr>
          <p:nvPr/>
        </p:nvPicPr>
        <p:blipFill>
          <a:blip r:embed="rId3"/>
          <a:stretch>
            <a:fillRect/>
          </a:stretch>
        </p:blipFill>
        <p:spPr>
          <a:xfrm>
            <a:off x="1975863" y="274955"/>
            <a:ext cx="7896528" cy="5915549"/>
          </a:xfrm>
          <a:prstGeom prst="rect">
            <a:avLst/>
          </a:prstGeom>
        </p:spPr>
      </p:pic>
    </p:spTree>
    <p:extLst>
      <p:ext uri="{BB962C8B-B14F-4D97-AF65-F5344CB8AC3E}">
        <p14:creationId xmlns:p14="http://schemas.microsoft.com/office/powerpoint/2010/main" val="67416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7A680-1441-ACF9-BAA0-7B98B2CBAFE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4AFD8CE-1ACE-1515-4D19-D077F1DFEAC1}"/>
              </a:ext>
            </a:extLst>
          </p:cNvPr>
          <p:cNvSpPr>
            <a:spLocks noGrp="1"/>
          </p:cNvSpPr>
          <p:nvPr>
            <p:ph type="title"/>
          </p:nvPr>
        </p:nvSpPr>
        <p:spPr>
          <a:xfrm>
            <a:off x="678569" y="667496"/>
            <a:ext cx="10515600" cy="5550424"/>
          </a:xfrm>
        </p:spPr>
        <p:txBody>
          <a:bodyPr/>
          <a:lstStyle/>
          <a:p>
            <a:br>
              <a:rPr lang="en-US" dirty="0"/>
            </a:br>
            <a:endParaRPr lang="en-US" dirty="0"/>
          </a:p>
        </p:txBody>
      </p:sp>
      <p:sp>
        <p:nvSpPr>
          <p:cNvPr id="4" name="Footer Placeholder 3">
            <a:extLst>
              <a:ext uri="{FF2B5EF4-FFF2-40B4-BE49-F238E27FC236}">
                <a16:creationId xmlns:a16="http://schemas.microsoft.com/office/drawing/2014/main" id="{0F75675B-F538-C005-6133-C5582BF59DDC}"/>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7B6C4E3-E3CB-0372-8871-165C105486C1}"/>
              </a:ext>
            </a:extLst>
          </p:cNvPr>
          <p:cNvSpPr>
            <a:spLocks noGrp="1"/>
          </p:cNvSpPr>
          <p:nvPr>
            <p:ph type="sldNum" sz="quarter" idx="29"/>
          </p:nvPr>
        </p:nvSpPr>
        <p:spPr/>
        <p:txBody>
          <a:bodyPr>
            <a:normAutofit lnSpcReduction="10000"/>
          </a:bodyPr>
          <a:lstStyle/>
          <a:p>
            <a:fld id="{47FEACEE-25B4-4A2D-B147-27296E36371D}" type="slidenum">
              <a:rPr lang="en-US" altLang="zh-CN" smtClean="0"/>
              <a:pPr/>
              <a:t>13</a:t>
            </a:fld>
            <a:endParaRPr lang="en-US" altLang="zh-CN" dirty="0"/>
          </a:p>
        </p:txBody>
      </p:sp>
      <p:pic>
        <p:nvPicPr>
          <p:cNvPr id="3" name="Picture 2" descr="A blue rectangular bars with white text&#10;&#10;Description automatically generated">
            <a:extLst>
              <a:ext uri="{FF2B5EF4-FFF2-40B4-BE49-F238E27FC236}">
                <a16:creationId xmlns:a16="http://schemas.microsoft.com/office/drawing/2014/main" id="{67013E68-F8CB-3CC1-88B3-4627285B95E6}"/>
              </a:ext>
            </a:extLst>
          </p:cNvPr>
          <p:cNvPicPr>
            <a:picLocks noChangeAspect="1"/>
          </p:cNvPicPr>
          <p:nvPr/>
        </p:nvPicPr>
        <p:blipFill>
          <a:blip r:embed="rId3"/>
          <a:stretch>
            <a:fillRect/>
          </a:stretch>
        </p:blipFill>
        <p:spPr>
          <a:xfrm>
            <a:off x="2569032" y="667496"/>
            <a:ext cx="7326175" cy="5327191"/>
          </a:xfrm>
          <a:prstGeom prst="rect">
            <a:avLst/>
          </a:prstGeom>
        </p:spPr>
      </p:pic>
    </p:spTree>
    <p:extLst>
      <p:ext uri="{BB962C8B-B14F-4D97-AF65-F5344CB8AC3E}">
        <p14:creationId xmlns:p14="http://schemas.microsoft.com/office/powerpoint/2010/main" val="2598931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AECDA47F-62C1-D634-669D-4F2221E2F1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7EFFE664-A3F2-4977-A6E3-C38CF57A1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5618" y="0"/>
            <a:ext cx="72872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A00C319-0FA9-B541-9CDF-8AB93B41FD36}"/>
              </a:ext>
            </a:extLst>
          </p:cNvPr>
          <p:cNvSpPr>
            <a:spLocks noGrp="1"/>
          </p:cNvSpPr>
          <p:nvPr>
            <p:ph type="title"/>
          </p:nvPr>
        </p:nvSpPr>
        <p:spPr>
          <a:xfrm>
            <a:off x="4460945" y="883625"/>
            <a:ext cx="6293104" cy="5087938"/>
          </a:xfrm>
        </p:spPr>
        <p:txBody>
          <a:bodyPr vert="horz" lIns="91440" tIns="45720" rIns="91440" bIns="45720" rtlCol="0" anchor="ctr">
            <a:normAutofit/>
          </a:bodyPr>
          <a:lstStyle/>
          <a:p>
            <a:pPr>
              <a:lnSpc>
                <a:spcPct val="85000"/>
              </a:lnSpc>
            </a:pPr>
            <a:r>
              <a:rPr lang="en-US" sz="4800" b="1" dirty="0">
                <a:solidFill>
                  <a:schemeClr val="bg1">
                    <a:lumMod val="85000"/>
                    <a:lumOff val="15000"/>
                  </a:schemeClr>
                </a:solidFill>
              </a:rPr>
              <a:t>Key Findings:</a:t>
            </a:r>
            <a:br>
              <a:rPr lang="en-US" sz="2000" dirty="0">
                <a:solidFill>
                  <a:schemeClr val="bg1">
                    <a:lumMod val="85000"/>
                    <a:lumOff val="15000"/>
                  </a:schemeClr>
                </a:solidFill>
              </a:rPr>
            </a:br>
            <a:br>
              <a:rPr lang="en-US" sz="2000" dirty="0">
                <a:solidFill>
                  <a:schemeClr val="bg1">
                    <a:lumMod val="85000"/>
                    <a:lumOff val="15000"/>
                  </a:schemeClr>
                </a:solidFill>
              </a:rPr>
            </a:br>
            <a:r>
              <a:rPr lang="en-US" sz="2800" dirty="0">
                <a:solidFill>
                  <a:schemeClr val="bg1">
                    <a:lumMod val="85000"/>
                    <a:lumOff val="15000"/>
                  </a:schemeClr>
                </a:solidFill>
              </a:rPr>
              <a:t>Churn Distribution:</a:t>
            </a:r>
            <a:br>
              <a:rPr lang="en-US" sz="2800" dirty="0">
                <a:solidFill>
                  <a:schemeClr val="bg1">
                    <a:lumMod val="85000"/>
                    <a:lumOff val="15000"/>
                  </a:schemeClr>
                </a:solidFill>
              </a:rPr>
            </a:br>
            <a:br>
              <a:rPr lang="en-US" sz="2800" dirty="0">
                <a:solidFill>
                  <a:schemeClr val="bg1">
                    <a:lumMod val="85000"/>
                    <a:lumOff val="15000"/>
                  </a:schemeClr>
                </a:solidFill>
              </a:rPr>
            </a:br>
            <a:r>
              <a:rPr lang="en-US" sz="2800" dirty="0">
                <a:solidFill>
                  <a:schemeClr val="bg1">
                    <a:lumMod val="85000"/>
                    <a:lumOff val="15000"/>
                  </a:schemeClr>
                </a:solidFill>
              </a:rPr>
              <a:t>Approximately 26.5% of customers have churned.</a:t>
            </a: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endParaRPr lang="en-US" sz="2000" dirty="0">
              <a:solidFill>
                <a:schemeClr val="bg1">
                  <a:lumMod val="85000"/>
                  <a:lumOff val="15000"/>
                </a:schemeClr>
              </a:solidFill>
            </a:endParaRPr>
          </a:p>
        </p:txBody>
      </p:sp>
      <p:sp>
        <p:nvSpPr>
          <p:cNvPr id="19" name="Rectangle 18">
            <a:extLst>
              <a:ext uri="{FF2B5EF4-FFF2-40B4-BE49-F238E27FC236}">
                <a16:creationId xmlns:a16="http://schemas.microsoft.com/office/drawing/2014/main" id="{C85C471A-7EB8-45A1-901F-B4BBC499F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346EB83-021A-4363-B255-A7BC8D876B15}"/>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1">
                    <a:alpha val="70000"/>
                  </a:schemeClr>
                </a:solidFill>
              </a:rPr>
              <a:t>Presentation title</a:t>
            </a:r>
          </a:p>
        </p:txBody>
      </p:sp>
      <p:sp>
        <p:nvSpPr>
          <p:cNvPr id="5" name="Slide Number Placeholder 4">
            <a:extLst>
              <a:ext uri="{FF2B5EF4-FFF2-40B4-BE49-F238E27FC236}">
                <a16:creationId xmlns:a16="http://schemas.microsoft.com/office/drawing/2014/main" id="{9707DB67-D2D7-8A6F-80D0-8EB37B5B4B0A}"/>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smtClean="0">
                <a:solidFill>
                  <a:schemeClr val="tx1">
                    <a:alpha val="70000"/>
                  </a:schemeClr>
                </a:solidFill>
                <a:latin typeface="+mn-lt"/>
                <a:ea typeface="+mn-ea"/>
                <a:cs typeface="+mn-cs"/>
              </a:rPr>
              <a:pPr>
                <a:lnSpc>
                  <a:spcPct val="90000"/>
                </a:lnSpc>
                <a:spcAft>
                  <a:spcPts val="600"/>
                </a:spcAft>
              </a:pPr>
              <a:t>14</a:t>
            </a:fld>
            <a:endParaRPr lang="en-US" altLang="zh-CN"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277218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EC956B61-D462-9BA0-9671-C05F250A14C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8819EC0-E946-1F71-A19C-0616A48BA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0D705708-C28F-30B1-CDE4-6F98D2FE5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5618" y="0"/>
            <a:ext cx="72872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7B9CCDE0-FE41-1868-5000-710BB7434A31}"/>
              </a:ext>
            </a:extLst>
          </p:cNvPr>
          <p:cNvSpPr>
            <a:spLocks noGrp="1"/>
          </p:cNvSpPr>
          <p:nvPr>
            <p:ph type="title"/>
          </p:nvPr>
        </p:nvSpPr>
        <p:spPr>
          <a:xfrm>
            <a:off x="4460945" y="706120"/>
            <a:ext cx="6293104" cy="6151880"/>
          </a:xfrm>
        </p:spPr>
        <p:txBody>
          <a:bodyPr vert="horz" lIns="91440" tIns="45720" rIns="91440" bIns="45720" rtlCol="0" anchor="ctr">
            <a:normAutofit fontScale="90000"/>
          </a:bodyPr>
          <a:lstStyle/>
          <a:p>
            <a:pPr>
              <a:lnSpc>
                <a:spcPct val="85000"/>
              </a:lnSpc>
            </a:pPr>
            <a:r>
              <a:rPr lang="en-US" sz="3100" dirty="0" err="1">
                <a:solidFill>
                  <a:schemeClr val="bg1">
                    <a:lumMod val="85000"/>
                    <a:lumOff val="15000"/>
                  </a:schemeClr>
                </a:solidFill>
              </a:rPr>
              <a:t>MonthlyCharges</a:t>
            </a:r>
            <a:r>
              <a:rPr lang="en-US" sz="3100" dirty="0">
                <a:solidFill>
                  <a:schemeClr val="bg1">
                    <a:lumMod val="85000"/>
                    <a:lumOff val="15000"/>
                  </a:schemeClr>
                </a:solidFill>
              </a:rPr>
              <a:t> and </a:t>
            </a:r>
            <a:r>
              <a:rPr lang="en-US" sz="3100" dirty="0" err="1">
                <a:solidFill>
                  <a:schemeClr val="bg1">
                    <a:lumMod val="85000"/>
                    <a:lumOff val="15000"/>
                  </a:schemeClr>
                </a:solidFill>
              </a:rPr>
              <a:t>TotalCharges</a:t>
            </a:r>
            <a:r>
              <a:rPr lang="en-US" sz="3100" dirty="0">
                <a:solidFill>
                  <a:schemeClr val="bg1">
                    <a:lumMod val="85000"/>
                    <a:lumOff val="15000"/>
                  </a:schemeClr>
                </a:solidFill>
              </a:rPr>
              <a:t>:</a:t>
            </a:r>
            <a:br>
              <a:rPr lang="en-US" sz="3100" dirty="0">
                <a:solidFill>
                  <a:schemeClr val="bg1">
                    <a:lumMod val="85000"/>
                    <a:lumOff val="15000"/>
                  </a:schemeClr>
                </a:solidFill>
              </a:rPr>
            </a:br>
            <a:br>
              <a:rPr lang="en-US" sz="3100" dirty="0">
                <a:solidFill>
                  <a:schemeClr val="bg1">
                    <a:lumMod val="85000"/>
                    <a:lumOff val="15000"/>
                  </a:schemeClr>
                </a:solidFill>
              </a:rPr>
            </a:br>
            <a:r>
              <a:rPr lang="en-US" sz="3100" dirty="0">
                <a:solidFill>
                  <a:schemeClr val="bg1">
                    <a:lumMod val="85000"/>
                    <a:lumOff val="15000"/>
                  </a:schemeClr>
                </a:solidFill>
              </a:rPr>
              <a:t>Correlation Coefficient: Close to 0.65</a:t>
            </a:r>
            <a:br>
              <a:rPr lang="en-US" sz="3100" dirty="0">
                <a:solidFill>
                  <a:schemeClr val="bg1">
                    <a:lumMod val="85000"/>
                    <a:lumOff val="15000"/>
                  </a:schemeClr>
                </a:solidFill>
              </a:rPr>
            </a:br>
            <a:br>
              <a:rPr lang="en-US" sz="3100" dirty="0">
                <a:solidFill>
                  <a:schemeClr val="bg1">
                    <a:lumMod val="85000"/>
                    <a:lumOff val="15000"/>
                  </a:schemeClr>
                </a:solidFill>
              </a:rPr>
            </a:br>
            <a:r>
              <a:rPr lang="en-US" sz="3100" dirty="0">
                <a:solidFill>
                  <a:schemeClr val="bg1">
                    <a:lumMod val="85000"/>
                    <a:lumOff val="15000"/>
                  </a:schemeClr>
                </a:solidFill>
              </a:rPr>
              <a:t>There is a strong positive correlation between </a:t>
            </a:r>
            <a:r>
              <a:rPr lang="en-US" sz="3100" dirty="0" err="1">
                <a:solidFill>
                  <a:schemeClr val="bg1">
                    <a:lumMod val="85000"/>
                    <a:lumOff val="15000"/>
                  </a:schemeClr>
                </a:solidFill>
              </a:rPr>
              <a:t>MonthlyCharges</a:t>
            </a:r>
            <a:r>
              <a:rPr lang="en-US" sz="3100" dirty="0">
                <a:solidFill>
                  <a:schemeClr val="bg1">
                    <a:lumMod val="85000"/>
                    <a:lumOff val="15000"/>
                  </a:schemeClr>
                </a:solidFill>
              </a:rPr>
              <a:t> and </a:t>
            </a:r>
            <a:r>
              <a:rPr lang="en-US" sz="3100" dirty="0" err="1">
                <a:solidFill>
                  <a:schemeClr val="bg1">
                    <a:lumMod val="85000"/>
                    <a:lumOff val="15000"/>
                  </a:schemeClr>
                </a:solidFill>
              </a:rPr>
              <a:t>TotalCharges</a:t>
            </a:r>
            <a:r>
              <a:rPr lang="en-US" sz="3100" dirty="0">
                <a:solidFill>
                  <a:schemeClr val="bg1">
                    <a:lumMod val="85000"/>
                    <a:lumOff val="15000"/>
                  </a:schemeClr>
                </a:solidFill>
              </a:rPr>
              <a:t>. This makes sense because the total charges are accumulated over time, and higher monthly charges will naturally lead to higher total charges.</a:t>
            </a: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endParaRPr lang="en-US" sz="2000" dirty="0">
              <a:solidFill>
                <a:schemeClr val="bg1">
                  <a:lumMod val="85000"/>
                  <a:lumOff val="15000"/>
                </a:schemeClr>
              </a:solidFill>
            </a:endParaRPr>
          </a:p>
        </p:txBody>
      </p:sp>
      <p:sp>
        <p:nvSpPr>
          <p:cNvPr id="19" name="Rectangle 18">
            <a:extLst>
              <a:ext uri="{FF2B5EF4-FFF2-40B4-BE49-F238E27FC236}">
                <a16:creationId xmlns:a16="http://schemas.microsoft.com/office/drawing/2014/main" id="{050B9721-C341-65CD-83FB-2A21DCB4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A09B338-1A07-DCBD-CF85-0CB8DCC5A1C3}"/>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1">
                    <a:alpha val="70000"/>
                  </a:schemeClr>
                </a:solidFill>
              </a:rPr>
              <a:t>Presentation title</a:t>
            </a:r>
          </a:p>
        </p:txBody>
      </p:sp>
      <p:sp>
        <p:nvSpPr>
          <p:cNvPr id="5" name="Slide Number Placeholder 4">
            <a:extLst>
              <a:ext uri="{FF2B5EF4-FFF2-40B4-BE49-F238E27FC236}">
                <a16:creationId xmlns:a16="http://schemas.microsoft.com/office/drawing/2014/main" id="{D082F686-1CD8-2E7F-9DC6-45E11008E282}"/>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smtClean="0">
                <a:solidFill>
                  <a:schemeClr val="tx1">
                    <a:alpha val="70000"/>
                  </a:schemeClr>
                </a:solidFill>
                <a:latin typeface="+mn-lt"/>
                <a:ea typeface="+mn-ea"/>
                <a:cs typeface="+mn-cs"/>
              </a:rPr>
              <a:pPr>
                <a:lnSpc>
                  <a:spcPct val="90000"/>
                </a:lnSpc>
                <a:spcAft>
                  <a:spcPts val="600"/>
                </a:spcAft>
              </a:pPr>
              <a:t>15</a:t>
            </a:fld>
            <a:endParaRPr lang="en-US" altLang="zh-CN"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21862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4796CD0A-3F00-7264-06DF-FE7522ED0A9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8443AB-8151-ACFA-A5C5-0AC46E2E6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B4E5237A-DEA8-747D-3749-8FC9DDEDE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5618" y="0"/>
            <a:ext cx="72872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DDB75437-8258-7943-062D-D28198E9BBED}"/>
              </a:ext>
            </a:extLst>
          </p:cNvPr>
          <p:cNvSpPr>
            <a:spLocks noGrp="1"/>
          </p:cNvSpPr>
          <p:nvPr>
            <p:ph type="title"/>
          </p:nvPr>
        </p:nvSpPr>
        <p:spPr>
          <a:xfrm>
            <a:off x="4333717" y="1066800"/>
            <a:ext cx="6293104" cy="5603240"/>
          </a:xfrm>
        </p:spPr>
        <p:txBody>
          <a:bodyPr vert="horz" lIns="91440" tIns="45720" rIns="91440" bIns="45720" rtlCol="0" anchor="ctr">
            <a:normAutofit fontScale="90000"/>
          </a:bodyPr>
          <a:lstStyle/>
          <a:p>
            <a:pPr>
              <a:lnSpc>
                <a:spcPct val="85000"/>
              </a:lnSpc>
            </a:pPr>
            <a:r>
              <a:rPr lang="en-US" sz="3100" dirty="0">
                <a:solidFill>
                  <a:schemeClr val="bg1">
                    <a:lumMod val="85000"/>
                    <a:lumOff val="15000"/>
                  </a:schemeClr>
                </a:solidFill>
              </a:rPr>
              <a:t>Tenure and </a:t>
            </a:r>
            <a:r>
              <a:rPr lang="en-US" sz="3100" dirty="0" err="1">
                <a:solidFill>
                  <a:schemeClr val="bg1">
                    <a:lumMod val="85000"/>
                    <a:lumOff val="15000"/>
                  </a:schemeClr>
                </a:solidFill>
              </a:rPr>
              <a:t>TotalCharges</a:t>
            </a:r>
            <a:r>
              <a:rPr lang="en-US" sz="3100" dirty="0">
                <a:solidFill>
                  <a:schemeClr val="bg1">
                    <a:lumMod val="85000"/>
                    <a:lumOff val="15000"/>
                  </a:schemeClr>
                </a:solidFill>
              </a:rPr>
              <a:t>:</a:t>
            </a:r>
            <a:br>
              <a:rPr lang="en-US" sz="3100" dirty="0">
                <a:solidFill>
                  <a:schemeClr val="bg1">
                    <a:lumMod val="85000"/>
                    <a:lumOff val="15000"/>
                  </a:schemeClr>
                </a:solidFill>
              </a:rPr>
            </a:br>
            <a:br>
              <a:rPr lang="en-US" sz="3100" dirty="0">
                <a:solidFill>
                  <a:schemeClr val="bg1">
                    <a:lumMod val="85000"/>
                    <a:lumOff val="15000"/>
                  </a:schemeClr>
                </a:solidFill>
              </a:rPr>
            </a:br>
            <a:r>
              <a:rPr lang="en-US" sz="3100" dirty="0">
                <a:solidFill>
                  <a:schemeClr val="bg1">
                    <a:lumMod val="85000"/>
                    <a:lumOff val="15000"/>
                  </a:schemeClr>
                </a:solidFill>
              </a:rPr>
              <a:t>Correlation Coefficient: Close to 0.83</a:t>
            </a:r>
            <a:br>
              <a:rPr lang="en-US" sz="3100" dirty="0">
                <a:solidFill>
                  <a:schemeClr val="bg1">
                    <a:lumMod val="85000"/>
                    <a:lumOff val="15000"/>
                  </a:schemeClr>
                </a:solidFill>
              </a:rPr>
            </a:br>
            <a:br>
              <a:rPr lang="en-US" sz="3100" dirty="0">
                <a:solidFill>
                  <a:schemeClr val="bg1">
                    <a:lumMod val="85000"/>
                    <a:lumOff val="15000"/>
                  </a:schemeClr>
                </a:solidFill>
              </a:rPr>
            </a:br>
            <a:r>
              <a:rPr lang="en-US" sz="3100" dirty="0">
                <a:solidFill>
                  <a:schemeClr val="bg1">
                    <a:lumMod val="85000"/>
                    <a:lumOff val="15000"/>
                  </a:schemeClr>
                </a:solidFill>
              </a:rPr>
              <a:t>There is a very strong positive correlation between Tenure (the number of months the customer has stayed with the company) and </a:t>
            </a:r>
            <a:r>
              <a:rPr lang="en-US" sz="3100" dirty="0" err="1">
                <a:solidFill>
                  <a:schemeClr val="bg1">
                    <a:lumMod val="85000"/>
                    <a:lumOff val="15000"/>
                  </a:schemeClr>
                </a:solidFill>
              </a:rPr>
              <a:t>TotalCharges</a:t>
            </a:r>
            <a:r>
              <a:rPr lang="en-US" sz="3100" dirty="0">
                <a:solidFill>
                  <a:schemeClr val="bg1">
                    <a:lumMod val="85000"/>
                    <a:lumOff val="15000"/>
                  </a:schemeClr>
                </a:solidFill>
              </a:rPr>
              <a:t>. This indicates that the longer a customer stays, the higher their total charges will be, which is expected.</a:t>
            </a: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endParaRPr lang="en-US" sz="2000" dirty="0">
              <a:solidFill>
                <a:schemeClr val="bg1">
                  <a:lumMod val="85000"/>
                  <a:lumOff val="15000"/>
                </a:schemeClr>
              </a:solidFill>
            </a:endParaRPr>
          </a:p>
        </p:txBody>
      </p:sp>
      <p:sp>
        <p:nvSpPr>
          <p:cNvPr id="19" name="Rectangle 18">
            <a:extLst>
              <a:ext uri="{FF2B5EF4-FFF2-40B4-BE49-F238E27FC236}">
                <a16:creationId xmlns:a16="http://schemas.microsoft.com/office/drawing/2014/main" id="{5F74B2D5-64AE-CD37-551F-65A3561A3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915AA82-E829-61E3-0DE5-E16C99E06616}"/>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1">
                    <a:alpha val="70000"/>
                  </a:schemeClr>
                </a:solidFill>
              </a:rPr>
              <a:t>Presentation title</a:t>
            </a:r>
          </a:p>
        </p:txBody>
      </p:sp>
      <p:sp>
        <p:nvSpPr>
          <p:cNvPr id="5" name="Slide Number Placeholder 4">
            <a:extLst>
              <a:ext uri="{FF2B5EF4-FFF2-40B4-BE49-F238E27FC236}">
                <a16:creationId xmlns:a16="http://schemas.microsoft.com/office/drawing/2014/main" id="{9BABB2E7-31E0-C533-5129-584A16D7FDA7}"/>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smtClean="0">
                <a:solidFill>
                  <a:schemeClr val="tx1">
                    <a:alpha val="70000"/>
                  </a:schemeClr>
                </a:solidFill>
                <a:latin typeface="+mn-lt"/>
                <a:ea typeface="+mn-ea"/>
                <a:cs typeface="+mn-cs"/>
              </a:rPr>
              <a:pPr>
                <a:lnSpc>
                  <a:spcPct val="90000"/>
                </a:lnSpc>
                <a:spcAft>
                  <a:spcPts val="600"/>
                </a:spcAft>
              </a:pPr>
              <a:t>16</a:t>
            </a:fld>
            <a:endParaRPr lang="en-US" altLang="zh-CN"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299753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0472FA2D-C9F2-84F3-48F0-28D26029153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ADE05D8-6138-22BF-D107-E70FBEC00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85FEAEC1-0405-A5D1-32E3-33624FEFC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5618" y="0"/>
            <a:ext cx="72872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612A60A7-AC67-E486-CCC2-7BF8760D1F60}"/>
              </a:ext>
            </a:extLst>
          </p:cNvPr>
          <p:cNvSpPr>
            <a:spLocks noGrp="1"/>
          </p:cNvSpPr>
          <p:nvPr>
            <p:ph type="title"/>
          </p:nvPr>
        </p:nvSpPr>
        <p:spPr>
          <a:xfrm>
            <a:off x="4460945" y="883625"/>
            <a:ext cx="6293104" cy="5087938"/>
          </a:xfrm>
        </p:spPr>
        <p:txBody>
          <a:bodyPr vert="horz" lIns="91440" tIns="45720" rIns="91440" bIns="45720" rtlCol="0" anchor="ctr">
            <a:normAutofit fontScale="90000"/>
          </a:bodyPr>
          <a:lstStyle/>
          <a:p>
            <a:pPr>
              <a:lnSpc>
                <a:spcPct val="85000"/>
              </a:lnSpc>
            </a:pPr>
            <a:br>
              <a:rPr lang="en-US" sz="2000" dirty="0">
                <a:solidFill>
                  <a:schemeClr val="bg1">
                    <a:lumMod val="85000"/>
                    <a:lumOff val="15000"/>
                  </a:schemeClr>
                </a:solidFill>
              </a:rPr>
            </a:br>
            <a:r>
              <a:rPr lang="en-US" sz="3100" dirty="0">
                <a:solidFill>
                  <a:schemeClr val="bg1">
                    <a:lumMod val="85000"/>
                    <a:lumOff val="15000"/>
                  </a:schemeClr>
                </a:solidFill>
              </a:rPr>
              <a:t>Tenure and </a:t>
            </a:r>
            <a:r>
              <a:rPr lang="en-US" sz="3100" dirty="0" err="1">
                <a:solidFill>
                  <a:schemeClr val="bg1">
                    <a:lumMod val="85000"/>
                    <a:lumOff val="15000"/>
                  </a:schemeClr>
                </a:solidFill>
              </a:rPr>
              <a:t>MonthlyCharges</a:t>
            </a:r>
            <a:r>
              <a:rPr lang="en-US" sz="3100" dirty="0">
                <a:solidFill>
                  <a:schemeClr val="bg1">
                    <a:lumMod val="85000"/>
                    <a:lumOff val="15000"/>
                  </a:schemeClr>
                </a:solidFill>
              </a:rPr>
              <a:t>:</a:t>
            </a:r>
            <a:br>
              <a:rPr lang="en-US" sz="3100" dirty="0">
                <a:solidFill>
                  <a:schemeClr val="bg1">
                    <a:lumMod val="85000"/>
                    <a:lumOff val="15000"/>
                  </a:schemeClr>
                </a:solidFill>
              </a:rPr>
            </a:br>
            <a:br>
              <a:rPr lang="en-US" sz="3100" dirty="0">
                <a:solidFill>
                  <a:schemeClr val="bg1">
                    <a:lumMod val="85000"/>
                    <a:lumOff val="15000"/>
                  </a:schemeClr>
                </a:solidFill>
              </a:rPr>
            </a:br>
            <a:r>
              <a:rPr lang="en-US" sz="3100" dirty="0">
                <a:solidFill>
                  <a:schemeClr val="bg1">
                    <a:lumMod val="85000"/>
                    <a:lumOff val="15000"/>
                  </a:schemeClr>
                </a:solidFill>
              </a:rPr>
              <a:t>Correlation Coefficient: Close to 0.25</a:t>
            </a:r>
            <a:br>
              <a:rPr lang="en-US" sz="3100" dirty="0">
                <a:solidFill>
                  <a:schemeClr val="bg1">
                    <a:lumMod val="85000"/>
                    <a:lumOff val="15000"/>
                  </a:schemeClr>
                </a:solidFill>
              </a:rPr>
            </a:br>
            <a:br>
              <a:rPr lang="en-US" sz="3100" dirty="0">
                <a:solidFill>
                  <a:schemeClr val="bg1">
                    <a:lumMod val="85000"/>
                    <a:lumOff val="15000"/>
                  </a:schemeClr>
                </a:solidFill>
              </a:rPr>
            </a:br>
            <a:r>
              <a:rPr lang="en-US" sz="3100" dirty="0">
                <a:solidFill>
                  <a:schemeClr val="bg1">
                    <a:lumMod val="85000"/>
                    <a:lumOff val="15000"/>
                  </a:schemeClr>
                </a:solidFill>
              </a:rPr>
              <a:t>There is a weak positive correlation between Tenure and </a:t>
            </a:r>
            <a:r>
              <a:rPr lang="en-US" sz="3100" dirty="0" err="1">
                <a:solidFill>
                  <a:schemeClr val="bg1">
                    <a:lumMod val="85000"/>
                    <a:lumOff val="15000"/>
                  </a:schemeClr>
                </a:solidFill>
              </a:rPr>
              <a:t>MonthlyCharges</a:t>
            </a:r>
            <a:r>
              <a:rPr lang="en-US" sz="3100" dirty="0">
                <a:solidFill>
                  <a:schemeClr val="bg1">
                    <a:lumMod val="85000"/>
                    <a:lumOff val="15000"/>
                  </a:schemeClr>
                </a:solidFill>
              </a:rPr>
              <a:t>. This suggests that customers who stay longer might have slightly higher monthly charges, but the relationship is not very strong.</a:t>
            </a: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br>
              <a:rPr lang="en-US" sz="2000" dirty="0">
                <a:solidFill>
                  <a:schemeClr val="bg1">
                    <a:lumMod val="85000"/>
                    <a:lumOff val="15000"/>
                  </a:schemeClr>
                </a:solidFill>
              </a:rPr>
            </a:br>
            <a:endParaRPr lang="en-US" sz="2000" dirty="0">
              <a:solidFill>
                <a:schemeClr val="bg1">
                  <a:lumMod val="85000"/>
                  <a:lumOff val="15000"/>
                </a:schemeClr>
              </a:solidFill>
            </a:endParaRPr>
          </a:p>
        </p:txBody>
      </p:sp>
      <p:sp>
        <p:nvSpPr>
          <p:cNvPr id="19" name="Rectangle 18">
            <a:extLst>
              <a:ext uri="{FF2B5EF4-FFF2-40B4-BE49-F238E27FC236}">
                <a16:creationId xmlns:a16="http://schemas.microsoft.com/office/drawing/2014/main" id="{4E57470F-FC1F-A034-3367-632DA531D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617BC76-A996-A847-A426-C6B11DAA287F}"/>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1">
                    <a:alpha val="70000"/>
                  </a:schemeClr>
                </a:solidFill>
              </a:rPr>
              <a:t>Presentation title</a:t>
            </a:r>
          </a:p>
        </p:txBody>
      </p:sp>
      <p:sp>
        <p:nvSpPr>
          <p:cNvPr id="5" name="Slide Number Placeholder 4">
            <a:extLst>
              <a:ext uri="{FF2B5EF4-FFF2-40B4-BE49-F238E27FC236}">
                <a16:creationId xmlns:a16="http://schemas.microsoft.com/office/drawing/2014/main" id="{94D0CEC0-DA6E-8F37-9C6B-389F7C4D3A06}"/>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smtClean="0">
                <a:solidFill>
                  <a:schemeClr val="tx1">
                    <a:alpha val="70000"/>
                  </a:schemeClr>
                </a:solidFill>
                <a:latin typeface="+mn-lt"/>
                <a:ea typeface="+mn-ea"/>
                <a:cs typeface="+mn-cs"/>
              </a:rPr>
              <a:pPr>
                <a:lnSpc>
                  <a:spcPct val="90000"/>
                </a:lnSpc>
                <a:spcAft>
                  <a:spcPts val="600"/>
                </a:spcAft>
              </a:pPr>
              <a:t>17</a:t>
            </a:fld>
            <a:endParaRPr lang="en-US" altLang="zh-CN"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146040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2B00-8A76-B790-1D8A-AEC6BE9BBD64}"/>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0DE4DD65-9E1C-E8C8-2873-CE72F5ACB4E1}"/>
              </a:ext>
            </a:extLst>
          </p:cNvPr>
          <p:cNvSpPr>
            <a:spLocks noGrp="1"/>
          </p:cNvSpPr>
          <p:nvPr>
            <p:ph type="title"/>
          </p:nvPr>
        </p:nvSpPr>
        <p:spPr>
          <a:xfrm>
            <a:off x="6710510" y="2016579"/>
            <a:ext cx="4570200" cy="2775857"/>
          </a:xfrm>
        </p:spPr>
        <p:txBody>
          <a:bodyPr/>
          <a:lstStyle/>
          <a:p>
            <a:r>
              <a:rPr lang="en-IN" b="1" i="0" dirty="0">
                <a:solidFill>
                  <a:srgbClr val="242424"/>
                </a:solidFill>
                <a:effectLst/>
                <a:latin typeface="Segoe UI" panose="020B0502040204020203" pitchFamily="34" charset="0"/>
              </a:rPr>
              <a:t>Hyperparameter Tuning</a:t>
            </a:r>
            <a:br>
              <a:rPr lang="en-IN" b="1" i="0" dirty="0">
                <a:solidFill>
                  <a:srgbClr val="242424"/>
                </a:solidFill>
                <a:effectLst/>
                <a:latin typeface="Segoe UI" panose="020B0502040204020203" pitchFamily="34" charset="0"/>
              </a:rPr>
            </a:br>
            <a:endParaRPr lang="en-US" dirty="0"/>
          </a:p>
        </p:txBody>
      </p:sp>
      <p:sp>
        <p:nvSpPr>
          <p:cNvPr id="19" name="Text Placeholder 18">
            <a:extLst>
              <a:ext uri="{FF2B5EF4-FFF2-40B4-BE49-F238E27FC236}">
                <a16:creationId xmlns:a16="http://schemas.microsoft.com/office/drawing/2014/main" id="{6A5381FF-D8B9-ECA9-7C7A-82AFEE466D1B}"/>
              </a:ext>
            </a:extLst>
          </p:cNvPr>
          <p:cNvSpPr>
            <a:spLocks noGrp="1"/>
          </p:cNvSpPr>
          <p:nvPr>
            <p:ph type="body" sz="quarter" idx="28"/>
          </p:nvPr>
        </p:nvSpPr>
        <p:spPr/>
        <p:txBody>
          <a:bodyPr/>
          <a:lstStyle/>
          <a:p>
            <a:endParaRPr lang="en-US" dirty="0"/>
          </a:p>
          <a:p>
            <a:endParaRPr lang="en-US" dirty="0"/>
          </a:p>
        </p:txBody>
      </p:sp>
      <p:pic>
        <p:nvPicPr>
          <p:cNvPr id="48" name="Picture placeholder 19" descr="Layout of website design sketches on white paper">
            <a:extLst>
              <a:ext uri="{FF2B5EF4-FFF2-40B4-BE49-F238E27FC236}">
                <a16:creationId xmlns:a16="http://schemas.microsoft.com/office/drawing/2014/main" id="{62B45A6C-5F30-3999-9117-3D39064F62C7}"/>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t="7" b="7"/>
          <a:stretch/>
        </p:blipFill>
        <p:spPr>
          <a:blipFill>
            <a:blip r:embed="rId4"/>
            <a:stretch>
              <a:fillRect/>
            </a:stretch>
          </a:blipFill>
        </p:spPr>
      </p:pic>
    </p:spTree>
    <p:extLst>
      <p:ext uri="{BB962C8B-B14F-4D97-AF65-F5344CB8AC3E}">
        <p14:creationId xmlns:p14="http://schemas.microsoft.com/office/powerpoint/2010/main" val="108854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9EE41985-1446-AF35-7A12-2D52531D5C9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C04BC523-DC79-8B2F-AEB6-5B33FCDF4355}"/>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3300">
                <a:solidFill>
                  <a:srgbClr val="FFFFFF"/>
                </a:solidFill>
              </a:rPr>
              <a:t>Methods Used: GridSearchCV and RandomizedSearchCV.</a:t>
            </a:r>
            <a:br>
              <a:rPr lang="en-US" sz="3300">
                <a:solidFill>
                  <a:srgbClr val="FFFFFF"/>
                </a:solidFill>
              </a:rPr>
            </a:br>
            <a:br>
              <a:rPr lang="en-US" sz="3300">
                <a:solidFill>
                  <a:srgbClr val="FFFFFF"/>
                </a:solidFill>
              </a:rPr>
            </a:br>
            <a:r>
              <a:rPr lang="en-US" sz="3300">
                <a:solidFill>
                  <a:srgbClr val="FFFFFF"/>
                </a:solidFill>
              </a:rPr>
              <a:t>Results:</a:t>
            </a:r>
            <a:br>
              <a:rPr lang="en-US" sz="3300">
                <a:solidFill>
                  <a:srgbClr val="FFFFFF"/>
                </a:solidFill>
              </a:rPr>
            </a:br>
            <a:br>
              <a:rPr lang="en-US" sz="3300">
                <a:solidFill>
                  <a:srgbClr val="FFFFFF"/>
                </a:solidFill>
              </a:rPr>
            </a:br>
            <a:r>
              <a:rPr lang="en-US" sz="3300">
                <a:solidFill>
                  <a:srgbClr val="FFFFFF"/>
                </a:solidFill>
              </a:rPr>
              <a:t>Tuned hyperparameters for Random Forest.</a:t>
            </a:r>
            <a:br>
              <a:rPr lang="en-US" sz="3300">
                <a:solidFill>
                  <a:srgbClr val="FFFFFF"/>
                </a:solidFill>
              </a:rPr>
            </a:br>
            <a:r>
              <a:rPr lang="en-US" sz="3300">
                <a:solidFill>
                  <a:srgbClr val="FFFFFF"/>
                </a:solidFill>
              </a:rPr>
              <a:t>Improved model performance and documented the best parameters.</a:t>
            </a:r>
            <a:br>
              <a:rPr lang="en-US" sz="3300">
                <a:solidFill>
                  <a:srgbClr val="FFFFFF"/>
                </a:solidFill>
              </a:rPr>
            </a:br>
            <a:br>
              <a:rPr lang="en-US" sz="3300">
                <a:solidFill>
                  <a:srgbClr val="FFFFFF"/>
                </a:solidFill>
              </a:rPr>
            </a:br>
            <a:endParaRPr lang="en-US" sz="3300">
              <a:solidFill>
                <a:srgbClr val="FFFFFF"/>
              </a:solidFill>
            </a:endParaRPr>
          </a:p>
        </p:txBody>
      </p:sp>
      <p:sp>
        <p:nvSpPr>
          <p:cNvPr id="4" name="Footer Placeholder 3">
            <a:extLst>
              <a:ext uri="{FF2B5EF4-FFF2-40B4-BE49-F238E27FC236}">
                <a16:creationId xmlns:a16="http://schemas.microsoft.com/office/drawing/2014/main" id="{6FE88AB9-1308-7DE0-C2E2-4A653AA0C839}"/>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1">
                    <a:alpha val="70000"/>
                  </a:schemeClr>
                </a:solidFill>
              </a:rPr>
              <a:t>Presentation title</a:t>
            </a:r>
          </a:p>
        </p:txBody>
      </p:sp>
      <p:sp>
        <p:nvSpPr>
          <p:cNvPr id="5" name="Slide Number Placeholder 4">
            <a:extLst>
              <a:ext uri="{FF2B5EF4-FFF2-40B4-BE49-F238E27FC236}">
                <a16:creationId xmlns:a16="http://schemas.microsoft.com/office/drawing/2014/main" id="{DE2CA770-58B5-64D3-3FE8-55252CB96D80}"/>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a:solidFill>
                  <a:schemeClr val="tx1">
                    <a:alpha val="70000"/>
                  </a:schemeClr>
                </a:solidFill>
                <a:latin typeface="+mn-lt"/>
                <a:ea typeface="+mn-ea"/>
                <a:cs typeface="+mn-cs"/>
              </a:rPr>
              <a:pPr>
                <a:lnSpc>
                  <a:spcPct val="90000"/>
                </a:lnSpc>
                <a:spcAft>
                  <a:spcPts val="600"/>
                </a:spcAft>
              </a:pPr>
              <a:t>19</a:t>
            </a:fld>
            <a:endParaRPr lang="en-US" altLang="zh-CN"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105299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8"/>
          </p:nvPr>
        </p:nvPicPr>
        <p:blipFill>
          <a:blip r:embed="rId3"/>
          <a:stretch/>
        </p:blipFill>
        <p:spPr>
          <a:xfrm>
            <a:off x="2189277" y="1690688"/>
            <a:ext cx="1847629" cy="2375523"/>
          </a:xfrm>
          <a:prstGeom prst="rect">
            <a:avLst/>
          </a:prstGeom>
          <a:ln>
            <a:noFill/>
          </a:ln>
          <a:effectLst>
            <a:outerShdw blurRad="190500" algn="tl" rotWithShape="0">
              <a:srgbClr val="000000">
                <a:alpha val="70000"/>
              </a:srgbClr>
            </a:outerShdw>
          </a:effectLst>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27"/>
          </p:nvPr>
        </p:nvSpPr>
        <p:spPr>
          <a:xfrm>
            <a:off x="5371181" y="4170985"/>
            <a:ext cx="2098039" cy="506399"/>
          </a:xfrm>
        </p:spPr>
        <p:txBody>
          <a:bodyPr/>
          <a:lstStyle/>
          <a:p>
            <a:r>
              <a:rPr lang="en-US" dirty="0"/>
              <a:t>John Hanok</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28"/>
          </p:nvPr>
        </p:nvSpPr>
        <p:spPr>
          <a:xfrm>
            <a:off x="5371182" y="4685404"/>
            <a:ext cx="2098038" cy="506399"/>
          </a:xfrm>
        </p:spPr>
        <p:txBody>
          <a:bodyPr/>
          <a:lstStyle/>
          <a:p>
            <a:r>
              <a:rPr lang="en-US" dirty="0"/>
              <a:t>200573253</a:t>
            </a:r>
          </a:p>
        </p:txBody>
      </p:sp>
      <p:pic>
        <p:nvPicPr>
          <p:cNvPr id="19" name="Picture Placeholder 18" descr="A person smiling for a picture&#10;&#10;Description automatically generated">
            <a:extLst>
              <a:ext uri="{FF2B5EF4-FFF2-40B4-BE49-F238E27FC236}">
                <a16:creationId xmlns:a16="http://schemas.microsoft.com/office/drawing/2014/main" id="{D4C94F2E-CFB4-055F-DAC1-000041E3B28E}"/>
              </a:ext>
            </a:extLst>
          </p:cNvPr>
          <p:cNvPicPr>
            <a:picLocks noGrp="1" noChangeAspect="1"/>
          </p:cNvPicPr>
          <p:nvPr>
            <p:ph type="pic" sz="quarter" idx="49"/>
          </p:nvPr>
        </p:nvPicPr>
        <p:blipFill>
          <a:blip r:embed="rId4"/>
          <a:srcRect t="25042" b="25042"/>
          <a:stretch>
            <a:fillRect/>
          </a:stretch>
        </p:blipFill>
        <p:spPr>
          <a:xfrm>
            <a:off x="5236171" y="1666197"/>
            <a:ext cx="2703567" cy="2400013"/>
          </a:xfrm>
          <a:prstGeom prst="rect">
            <a:avLst/>
          </a:prstGeom>
          <a:ln>
            <a:noFill/>
          </a:ln>
          <a:effectLst>
            <a:outerShdw blurRad="190500" algn="tl" rotWithShape="0">
              <a:srgbClr val="000000">
                <a:alpha val="70000"/>
              </a:srgbClr>
            </a:outerShdw>
          </a:effectLst>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4"/>
          </p:nvPr>
        </p:nvSpPr>
        <p:spPr>
          <a:xfrm>
            <a:off x="8946302" y="4170985"/>
            <a:ext cx="2098039" cy="506399"/>
          </a:xfrm>
        </p:spPr>
        <p:txBody>
          <a:bodyPr/>
          <a:lstStyle/>
          <a:p>
            <a:r>
              <a:rPr lang="en-US" dirty="0"/>
              <a:t>Sandra </a:t>
            </a:r>
            <a:r>
              <a:rPr lang="en-US" dirty="0" err="1"/>
              <a:t>Sajimon</a:t>
            </a:r>
            <a:endParaRPr lang="en-US" dirty="0"/>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5"/>
          </p:nvPr>
        </p:nvSpPr>
        <p:spPr>
          <a:xfrm>
            <a:off x="8946302" y="4666590"/>
            <a:ext cx="2098038" cy="506399"/>
          </a:xfrm>
        </p:spPr>
        <p:txBody>
          <a:bodyPr/>
          <a:lstStyle/>
          <a:p>
            <a:r>
              <a:rPr lang="en-US" dirty="0"/>
              <a:t>200567825</a:t>
            </a:r>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0"/>
          </p:nvPr>
        </p:nvPicPr>
        <p:blipFill>
          <a:blip r:embed="rId5"/>
          <a:srcRect l="20742" t="14385" r="11403"/>
          <a:stretch/>
        </p:blipFill>
        <p:spPr>
          <a:xfrm>
            <a:off x="9139003" y="1640276"/>
            <a:ext cx="1712638" cy="2358402"/>
          </a:xfrm>
          <a:prstGeom prst="rect">
            <a:avLst/>
          </a:prstGeom>
          <a:ln>
            <a:noFill/>
          </a:ln>
          <a:effectLst>
            <a:outerShdw blurRad="190500" algn="tl" rotWithShape="0">
              <a:srgbClr val="000000">
                <a:alpha val="70000"/>
              </a:srgbClr>
            </a:outerShdw>
          </a:effectLst>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2"/>
          </p:nvPr>
        </p:nvSpPr>
        <p:spPr>
          <a:xfrm>
            <a:off x="2107027" y="4160191"/>
            <a:ext cx="2098039" cy="506399"/>
          </a:xfrm>
        </p:spPr>
        <p:txBody>
          <a:bodyPr/>
          <a:lstStyle/>
          <a:p>
            <a:r>
              <a:rPr lang="en-US" dirty="0"/>
              <a:t>Devika Dileep</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3"/>
          </p:nvPr>
        </p:nvSpPr>
        <p:spPr>
          <a:xfrm>
            <a:off x="2007899" y="4682656"/>
            <a:ext cx="2098038" cy="506399"/>
          </a:xfrm>
        </p:spPr>
        <p:txBody>
          <a:bodyPr/>
          <a:lstStyle/>
          <a:p>
            <a:r>
              <a:rPr lang="en-US" dirty="0"/>
              <a:t>200566996</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t="14" b="14"/>
          <a:stretch>
            <a:fillRect/>
          </a:stretch>
        </p:blipFill>
        <p:spPr/>
      </p:pic>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672002" y="1284333"/>
            <a:ext cx="6599429" cy="2144667"/>
          </a:xfrm>
        </p:spPr>
        <p:txBody>
          <a:bodyPr/>
          <a:lstStyle/>
          <a:p>
            <a:r>
              <a:rPr lang="en-IN" b="1" i="0">
                <a:solidFill>
                  <a:srgbClr val="242424"/>
                </a:solidFill>
                <a:effectLst/>
                <a:latin typeface="Segoe UI" panose="020B0502040204020203" pitchFamily="34" charset="0"/>
              </a:rPr>
              <a:t>Model Selection and Building</a:t>
            </a:r>
            <a:br>
              <a:rPr lang="en-IN" b="1" i="0">
                <a:solidFill>
                  <a:srgbClr val="242424"/>
                </a:solidFill>
                <a:effectLst/>
                <a:latin typeface="Segoe UI" panose="020B0502040204020203" pitchFamily="34" charset="0"/>
              </a:rPr>
            </a:br>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20</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1BB12E-5B18-13BE-3FD3-4606A46B874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 name="Title 9">
            <a:extLst>
              <a:ext uri="{FF2B5EF4-FFF2-40B4-BE49-F238E27FC236}">
                <a16:creationId xmlns:a16="http://schemas.microsoft.com/office/drawing/2014/main" id="{F5FAD0D3-86D1-C734-3A69-FDFD06208804}"/>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2000">
                <a:solidFill>
                  <a:srgbClr val="FFFFFF"/>
                </a:solidFill>
              </a:rPr>
              <a:t>Models Chosen: Logistic Regression, Random Forest, Support Vector Classifier (SVC).</a:t>
            </a:r>
            <a:br>
              <a:rPr lang="en-US" sz="2000">
                <a:solidFill>
                  <a:srgbClr val="FFFFFF"/>
                </a:solidFill>
              </a:rPr>
            </a:br>
            <a:br>
              <a:rPr lang="en-US" sz="2000">
                <a:solidFill>
                  <a:srgbClr val="FFFFFF"/>
                </a:solidFill>
              </a:rPr>
            </a:br>
            <a:r>
              <a:rPr lang="en-US" sz="2000">
                <a:solidFill>
                  <a:srgbClr val="FFFFFF"/>
                </a:solidFill>
              </a:rPr>
              <a:t>Training and Validation:</a:t>
            </a:r>
            <a:br>
              <a:rPr lang="en-US" sz="2000">
                <a:solidFill>
                  <a:srgbClr val="FFFFFF"/>
                </a:solidFill>
              </a:rPr>
            </a:br>
            <a:r>
              <a:rPr lang="en-US" sz="2000">
                <a:solidFill>
                  <a:srgbClr val="FFFFFF"/>
                </a:solidFill>
              </a:rPr>
              <a:t>Split data into training and testing sets.</a:t>
            </a:r>
            <a:br>
              <a:rPr lang="en-US" sz="2000">
                <a:solidFill>
                  <a:srgbClr val="FFFFFF"/>
                </a:solidFill>
              </a:rPr>
            </a:br>
            <a:br>
              <a:rPr lang="en-US" sz="2000">
                <a:solidFill>
                  <a:srgbClr val="FFFFFF"/>
                </a:solidFill>
              </a:rPr>
            </a:br>
            <a:r>
              <a:rPr lang="en-US" sz="2000">
                <a:solidFill>
                  <a:srgbClr val="FFFFFF"/>
                </a:solidFill>
              </a:rPr>
              <a:t>Trained models and evaluated using accuracy, precision, recall, and F1-score.</a:t>
            </a:r>
            <a:br>
              <a:rPr lang="en-US" sz="2000">
                <a:solidFill>
                  <a:srgbClr val="FFFFFF"/>
                </a:solidFill>
              </a:rPr>
            </a:br>
            <a:br>
              <a:rPr lang="en-US" sz="2000">
                <a:solidFill>
                  <a:srgbClr val="FFFFFF"/>
                </a:solidFill>
              </a:rPr>
            </a:br>
            <a:r>
              <a:rPr lang="en-US" sz="2000">
                <a:solidFill>
                  <a:srgbClr val="FFFFFF"/>
                </a:solidFill>
              </a:rPr>
              <a:t>Performance Comparison: Presented evaluation metrics for each model.</a:t>
            </a:r>
            <a:br>
              <a:rPr lang="en-US" sz="2000">
                <a:solidFill>
                  <a:srgbClr val="FFFFFF"/>
                </a:solidFill>
              </a:rPr>
            </a:br>
            <a:br>
              <a:rPr lang="en-US" sz="2000">
                <a:solidFill>
                  <a:srgbClr val="FFFFFF"/>
                </a:solidFill>
              </a:rPr>
            </a:br>
            <a:endParaRPr lang="en-US" sz="2000">
              <a:solidFill>
                <a:srgbClr val="FFFFFF"/>
              </a:solidFill>
            </a:endParaRPr>
          </a:p>
        </p:txBody>
      </p:sp>
      <p:sp>
        <p:nvSpPr>
          <p:cNvPr id="20" name="Rectangle 19">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12" name="Picture 11" descr="Arrows going up">
            <a:extLst>
              <a:ext uri="{FF2B5EF4-FFF2-40B4-BE49-F238E27FC236}">
                <a16:creationId xmlns:a16="http://schemas.microsoft.com/office/drawing/2014/main" id="{18CD8886-6D2D-C274-FBFE-419DFE39D702}"/>
              </a:ext>
            </a:extLst>
          </p:cNvPr>
          <p:cNvPicPr>
            <a:picLocks noChangeAspect="1"/>
          </p:cNvPicPr>
          <p:nvPr/>
        </p:nvPicPr>
        <p:blipFill>
          <a:blip r:embed="rId3"/>
          <a:srcRect l="23029" r="1875"/>
          <a:stretch/>
        </p:blipFill>
        <p:spPr>
          <a:xfrm>
            <a:off x="5104022" y="10"/>
            <a:ext cx="6188817" cy="6860801"/>
          </a:xfrm>
          <a:prstGeom prst="rect">
            <a:avLst/>
          </a:prstGeom>
        </p:spPr>
      </p:pic>
      <p:sp>
        <p:nvSpPr>
          <p:cNvPr id="4" name="Footer Placeholder 3">
            <a:extLst>
              <a:ext uri="{FF2B5EF4-FFF2-40B4-BE49-F238E27FC236}">
                <a16:creationId xmlns:a16="http://schemas.microsoft.com/office/drawing/2014/main" id="{BC006E63-C767-2D8C-5C13-FD7E171B37B3}"/>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1">
                    <a:lumMod val="6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8BF6528A-1546-5BC8-2DC9-A87AC48F9884}"/>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47FEACEE-25B4-4A2D-B147-27296E36371D}" type="slidenum">
              <a:rPr lang="en-US" altLang="zh-CN" smtClean="0">
                <a:solidFill>
                  <a:schemeClr val="tx1">
                    <a:lumMod val="65000"/>
                  </a:schemeClr>
                </a:solidFill>
              </a:rPr>
              <a:pPr defTabSz="914400">
                <a:lnSpc>
                  <a:spcPct val="90000"/>
                </a:lnSpc>
                <a:spcAft>
                  <a:spcPts val="600"/>
                </a:spcAft>
              </a:pPr>
              <a:t>21</a:t>
            </a:fld>
            <a:endParaRPr lang="en-US" altLang="zh-CN">
              <a:solidFill>
                <a:schemeClr val="tx1">
                  <a:lumMod val="65000"/>
                </a:schemeClr>
              </a:solidFill>
            </a:endParaRPr>
          </a:p>
        </p:txBody>
      </p:sp>
    </p:spTree>
    <p:extLst>
      <p:ext uri="{BB962C8B-B14F-4D97-AF65-F5344CB8AC3E}">
        <p14:creationId xmlns:p14="http://schemas.microsoft.com/office/powerpoint/2010/main" val="1766026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4121E-0C14-2D18-0016-40B4723E85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31406CB-6811-A5CE-D3F0-01FFAFC49C70}"/>
              </a:ext>
            </a:extLst>
          </p:cNvPr>
          <p:cNvSpPr>
            <a:spLocks noGrp="1"/>
          </p:cNvSpPr>
          <p:nvPr>
            <p:ph type="title"/>
          </p:nvPr>
        </p:nvSpPr>
        <p:spPr>
          <a:xfrm>
            <a:off x="6099078" y="1268964"/>
            <a:ext cx="3940661" cy="3480318"/>
          </a:xfrm>
        </p:spPr>
        <p:txBody>
          <a:bodyPr/>
          <a:lstStyle/>
          <a:p>
            <a:r>
              <a:rPr lang="en-IN" sz="4400" b="1" i="0" dirty="0">
                <a:solidFill>
                  <a:srgbClr val="242424"/>
                </a:solidFill>
                <a:effectLst/>
                <a:latin typeface="Segoe UI" panose="020B0502040204020203" pitchFamily="34" charset="0"/>
              </a:rPr>
              <a:t>Model Performance Comparison</a:t>
            </a:r>
            <a:br>
              <a:rPr lang="en-IN" b="1" i="0" dirty="0">
                <a:solidFill>
                  <a:srgbClr val="242424"/>
                </a:solidFill>
                <a:effectLst/>
                <a:latin typeface="Segoe UI" panose="020B0502040204020203" pitchFamily="34" charset="0"/>
              </a:rPr>
            </a:br>
            <a:br>
              <a:rPr lang="en-IN" b="1" i="0" dirty="0">
                <a:solidFill>
                  <a:srgbClr val="242424"/>
                </a:solidFill>
                <a:effectLst/>
                <a:latin typeface="Segoe UI" panose="020B0502040204020203" pitchFamily="34" charset="0"/>
              </a:rPr>
            </a:br>
            <a:endParaRPr lang="en-US" dirty="0"/>
          </a:p>
        </p:txBody>
      </p:sp>
      <p:sp>
        <p:nvSpPr>
          <p:cNvPr id="4" name="Footer Placeholder 3">
            <a:extLst>
              <a:ext uri="{FF2B5EF4-FFF2-40B4-BE49-F238E27FC236}">
                <a16:creationId xmlns:a16="http://schemas.microsoft.com/office/drawing/2014/main" id="{22AE5C0F-F952-CF5A-AF57-BA78B1FCF150}"/>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3A2FCA42-0DCE-2A3A-1EA1-ED92F9E4FC2C}"/>
              </a:ext>
            </a:extLst>
          </p:cNvPr>
          <p:cNvSpPr>
            <a:spLocks noGrp="1"/>
          </p:cNvSpPr>
          <p:nvPr>
            <p:ph type="sldNum" sz="quarter" idx="31"/>
          </p:nvPr>
        </p:nvSpPr>
        <p:spPr/>
        <p:txBody>
          <a:bodyPr/>
          <a:lstStyle/>
          <a:p>
            <a:fld id="{47FEACEE-25B4-4A2D-B147-27296E36371D}" type="slidenum">
              <a:rPr lang="en-US" altLang="zh-CN" noProof="0" smtClean="0"/>
              <a:pPr/>
              <a:t>22</a:t>
            </a:fld>
            <a:endParaRPr lang="en-US" altLang="zh-CN" noProof="0" dirty="0"/>
          </a:p>
        </p:txBody>
      </p:sp>
    </p:spTree>
    <p:extLst>
      <p:ext uri="{BB962C8B-B14F-4D97-AF65-F5344CB8AC3E}">
        <p14:creationId xmlns:p14="http://schemas.microsoft.com/office/powerpoint/2010/main" val="275992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6B5B-AA70-5E9A-CC4A-41C04AB2AF8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CBBBBDC-8237-37AB-8413-2CF5D1575231}"/>
              </a:ext>
            </a:extLst>
          </p:cNvPr>
          <p:cNvSpPr>
            <a:spLocks noGrp="1"/>
          </p:cNvSpPr>
          <p:nvPr>
            <p:ph type="title"/>
          </p:nvPr>
        </p:nvSpPr>
        <p:spPr>
          <a:xfrm>
            <a:off x="678569" y="667496"/>
            <a:ext cx="10515600" cy="5550424"/>
          </a:xfrm>
        </p:spPr>
        <p:txBody>
          <a:bodyPr/>
          <a:lstStyle/>
          <a:p>
            <a:br>
              <a:rPr lang="en-US" dirty="0"/>
            </a:br>
            <a:endParaRPr lang="en-US" dirty="0"/>
          </a:p>
        </p:txBody>
      </p:sp>
      <p:sp>
        <p:nvSpPr>
          <p:cNvPr id="4" name="Footer Placeholder 3">
            <a:extLst>
              <a:ext uri="{FF2B5EF4-FFF2-40B4-BE49-F238E27FC236}">
                <a16:creationId xmlns:a16="http://schemas.microsoft.com/office/drawing/2014/main" id="{C6171477-505D-DFF1-D86C-0D2E82D171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6D06466-A694-39C0-E570-FD896D81B672}"/>
              </a:ext>
            </a:extLst>
          </p:cNvPr>
          <p:cNvSpPr>
            <a:spLocks noGrp="1"/>
          </p:cNvSpPr>
          <p:nvPr>
            <p:ph type="sldNum" sz="quarter" idx="29"/>
          </p:nvPr>
        </p:nvSpPr>
        <p:spPr/>
        <p:txBody>
          <a:bodyPr>
            <a:normAutofit lnSpcReduction="10000"/>
          </a:bodyPr>
          <a:lstStyle/>
          <a:p>
            <a:fld id="{47FEACEE-25B4-4A2D-B147-27296E36371D}" type="slidenum">
              <a:rPr lang="en-US" altLang="zh-CN" smtClean="0"/>
              <a:pPr/>
              <a:t>23</a:t>
            </a:fld>
            <a:endParaRPr lang="en-US" altLang="zh-CN" dirty="0"/>
          </a:p>
        </p:txBody>
      </p:sp>
      <p:pic>
        <p:nvPicPr>
          <p:cNvPr id="3" name="Picture 2" descr="A screenshot of a computer&#10;&#10;Description automatically generated">
            <a:extLst>
              <a:ext uri="{FF2B5EF4-FFF2-40B4-BE49-F238E27FC236}">
                <a16:creationId xmlns:a16="http://schemas.microsoft.com/office/drawing/2014/main" id="{CAE7CD89-8C0F-60A1-8B21-99415EE70438}"/>
              </a:ext>
            </a:extLst>
          </p:cNvPr>
          <p:cNvPicPr>
            <a:picLocks noChangeAspect="1"/>
          </p:cNvPicPr>
          <p:nvPr/>
        </p:nvPicPr>
        <p:blipFill>
          <a:blip r:embed="rId3"/>
          <a:stretch>
            <a:fillRect/>
          </a:stretch>
        </p:blipFill>
        <p:spPr>
          <a:xfrm>
            <a:off x="3704891" y="799733"/>
            <a:ext cx="5047668" cy="5550424"/>
          </a:xfrm>
          <a:prstGeom prst="rect">
            <a:avLst/>
          </a:prstGeom>
        </p:spPr>
      </p:pic>
    </p:spTree>
    <p:extLst>
      <p:ext uri="{BB962C8B-B14F-4D97-AF65-F5344CB8AC3E}">
        <p14:creationId xmlns:p14="http://schemas.microsoft.com/office/powerpoint/2010/main" val="3198478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6DE10-E543-89EF-66F4-8C3872C540B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5FFC269-FB54-3113-27C0-3EF9A5F94CB2}"/>
              </a:ext>
            </a:extLst>
          </p:cNvPr>
          <p:cNvSpPr>
            <a:spLocks noGrp="1"/>
          </p:cNvSpPr>
          <p:nvPr>
            <p:ph type="title"/>
          </p:nvPr>
        </p:nvSpPr>
        <p:spPr>
          <a:xfrm>
            <a:off x="539239" y="484909"/>
            <a:ext cx="10515600" cy="6189555"/>
          </a:xfrm>
        </p:spPr>
        <p:txBody>
          <a:bodyPr/>
          <a:lstStyle/>
          <a:p>
            <a:r>
              <a:rPr lang="en-US" sz="2400" dirty="0"/>
              <a:t>Logistic Regression:</a:t>
            </a:r>
            <a:br>
              <a:rPr lang="en-US" sz="2400" dirty="0"/>
            </a:br>
            <a:r>
              <a:rPr lang="en-US" sz="2400" dirty="0"/>
              <a:t>Accuracy: 79.03%</a:t>
            </a:r>
            <a:br>
              <a:rPr lang="en-US" sz="2400" dirty="0"/>
            </a:br>
            <a:r>
              <a:rPr lang="en-US" sz="2400" dirty="0"/>
              <a:t>Precision: 0.83 (Not Churn), 0.63 (Churn)</a:t>
            </a:r>
            <a:br>
              <a:rPr lang="en-US" sz="2400" dirty="0"/>
            </a:br>
            <a:r>
              <a:rPr lang="en-US" sz="2400" dirty="0"/>
              <a:t>Recall: 0.89 (Not Churn), 0.51 (Churn)</a:t>
            </a:r>
            <a:br>
              <a:rPr lang="en-US" sz="2400" dirty="0"/>
            </a:br>
            <a:br>
              <a:rPr lang="en-US" sz="2400" dirty="0"/>
            </a:br>
            <a:r>
              <a:rPr lang="en-US" sz="2400" dirty="0"/>
              <a:t>Random Forest:</a:t>
            </a:r>
            <a:br>
              <a:rPr lang="en-US" sz="2400" dirty="0"/>
            </a:br>
            <a:r>
              <a:rPr lang="en-US" sz="2400" dirty="0"/>
              <a:t>Accuracy: 79.25%</a:t>
            </a:r>
            <a:br>
              <a:rPr lang="en-US" sz="2400" dirty="0"/>
            </a:br>
            <a:r>
              <a:rPr lang="en-US" sz="2400" dirty="0"/>
              <a:t>Precision: 0.82 (Not Churn), 0.67 (Churn)</a:t>
            </a:r>
            <a:br>
              <a:rPr lang="en-US" sz="2400" dirty="0"/>
            </a:br>
            <a:r>
              <a:rPr lang="en-US" sz="2400" dirty="0"/>
              <a:t>Recall: 0.92 (Not Churn), 0.44 (Churn)</a:t>
            </a:r>
            <a:br>
              <a:rPr lang="en-US" sz="2400" dirty="0"/>
            </a:br>
            <a:br>
              <a:rPr lang="en-US" sz="2400" dirty="0"/>
            </a:br>
            <a:r>
              <a:rPr lang="en-US" sz="2400" dirty="0"/>
              <a:t>Support Vector Classifier:</a:t>
            </a:r>
            <a:br>
              <a:rPr lang="en-US" sz="2400" dirty="0"/>
            </a:br>
            <a:r>
              <a:rPr lang="en-US" sz="2400" dirty="0"/>
              <a:t>Accuracy: 73.42%</a:t>
            </a:r>
            <a:br>
              <a:rPr lang="en-US" sz="2400" dirty="0"/>
            </a:br>
            <a:r>
              <a:rPr lang="en-US" sz="2400" dirty="0"/>
              <a:t>Precision: 0.73 (Not Churn), 0.00 (Churn)</a:t>
            </a:r>
            <a:br>
              <a:rPr lang="en-US" sz="2400" dirty="0"/>
            </a:br>
            <a:r>
              <a:rPr lang="en-US" sz="2400" dirty="0"/>
              <a:t>Recall: 1.00 (Not Churn), 0.00 (Churn)</a:t>
            </a:r>
            <a:br>
              <a:rPr lang="en-US" dirty="0"/>
            </a:br>
            <a:br>
              <a:rPr lang="en-US" dirty="0"/>
            </a:br>
            <a:endParaRPr lang="en-US" dirty="0"/>
          </a:p>
        </p:txBody>
      </p:sp>
      <p:sp>
        <p:nvSpPr>
          <p:cNvPr id="4" name="Footer Placeholder 3">
            <a:extLst>
              <a:ext uri="{FF2B5EF4-FFF2-40B4-BE49-F238E27FC236}">
                <a16:creationId xmlns:a16="http://schemas.microsoft.com/office/drawing/2014/main" id="{33132A8C-2F51-4620-0134-842D74C0AE2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3FE53CC-BFF7-48CF-D765-C8750F063FF6}"/>
              </a:ext>
            </a:extLst>
          </p:cNvPr>
          <p:cNvSpPr>
            <a:spLocks noGrp="1"/>
          </p:cNvSpPr>
          <p:nvPr>
            <p:ph type="sldNum" sz="quarter" idx="29"/>
          </p:nvPr>
        </p:nvSpPr>
        <p:spPr/>
        <p:txBody>
          <a:bodyPr>
            <a:normAutofit lnSpcReduction="10000"/>
          </a:bodyPr>
          <a:lstStyle/>
          <a:p>
            <a:fld id="{47FEACEE-25B4-4A2D-B147-27296E36371D}" type="slidenum">
              <a:rPr lang="en-US" altLang="zh-CN" smtClean="0"/>
              <a:pPr/>
              <a:t>24</a:t>
            </a:fld>
            <a:endParaRPr lang="en-US" altLang="zh-CN" dirty="0"/>
          </a:p>
        </p:txBody>
      </p:sp>
    </p:spTree>
    <p:extLst>
      <p:ext uri="{BB962C8B-B14F-4D97-AF65-F5344CB8AC3E}">
        <p14:creationId xmlns:p14="http://schemas.microsoft.com/office/powerpoint/2010/main" val="2850089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776FB-5D9E-F01C-5FA3-D7A88B6DA120}"/>
            </a:ext>
          </a:extLst>
        </p:cNvPr>
        <p:cNvGrpSpPr/>
        <p:nvPr/>
      </p:nvGrpSpPr>
      <p:grpSpPr>
        <a:xfrm>
          <a:off x="0" y="0"/>
          <a:ext cx="0" cy="0"/>
          <a:chOff x="0" y="0"/>
          <a:chExt cx="0" cy="0"/>
        </a:xfrm>
      </p:grpSpPr>
      <p:pic>
        <p:nvPicPr>
          <p:cNvPr id="26" name="Picture Placeholder 25" descr="Layout of website design sketches on white paper">
            <a:extLst>
              <a:ext uri="{FF2B5EF4-FFF2-40B4-BE49-F238E27FC236}">
                <a16:creationId xmlns:a16="http://schemas.microsoft.com/office/drawing/2014/main" id="{C3725B98-4279-254D-115E-AFDEA4F3962B}"/>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t="14" b="14"/>
          <a:stretch>
            <a:fillRect/>
          </a:stretch>
        </p:blipFill>
        <p:spPr/>
      </p:pic>
      <p:sp>
        <p:nvSpPr>
          <p:cNvPr id="60" name="Title 59">
            <a:extLst>
              <a:ext uri="{FF2B5EF4-FFF2-40B4-BE49-F238E27FC236}">
                <a16:creationId xmlns:a16="http://schemas.microsoft.com/office/drawing/2014/main" id="{93DD9EFC-CCEF-83F5-F250-05F628D95F83}"/>
              </a:ext>
            </a:extLst>
          </p:cNvPr>
          <p:cNvSpPr>
            <a:spLocks noGrp="1"/>
          </p:cNvSpPr>
          <p:nvPr>
            <p:ph type="title"/>
          </p:nvPr>
        </p:nvSpPr>
        <p:spPr>
          <a:xfrm>
            <a:off x="4594740" y="1853501"/>
            <a:ext cx="6599429" cy="2144667"/>
          </a:xfrm>
        </p:spPr>
        <p:txBody>
          <a:bodyPr/>
          <a:lstStyle/>
          <a:p>
            <a:r>
              <a:rPr lang="en-IN" b="1" i="0" dirty="0">
                <a:solidFill>
                  <a:srgbClr val="242424"/>
                </a:solidFill>
                <a:effectLst/>
                <a:latin typeface="Segoe UI" panose="020B0502040204020203" pitchFamily="34" charset="0"/>
              </a:rPr>
              <a:t>Hyperparameter Tuning</a:t>
            </a:r>
            <a:br>
              <a:rPr lang="en-IN" b="1" i="0" dirty="0">
                <a:solidFill>
                  <a:srgbClr val="242424"/>
                </a:solidFill>
                <a:effectLst/>
                <a:latin typeface="Segoe UI" panose="020B0502040204020203" pitchFamily="34" charset="0"/>
              </a:rPr>
            </a:br>
            <a:br>
              <a:rPr lang="en-IN" b="1" i="0" dirty="0">
                <a:solidFill>
                  <a:srgbClr val="242424"/>
                </a:solidFill>
                <a:effectLst/>
                <a:latin typeface="Segoe UI" panose="020B0502040204020203" pitchFamily="34" charset="0"/>
              </a:rPr>
            </a:br>
            <a:endParaRPr lang="en-US" dirty="0"/>
          </a:p>
        </p:txBody>
      </p:sp>
      <p:sp>
        <p:nvSpPr>
          <p:cNvPr id="5" name="Slide Number Placeholder 4">
            <a:extLst>
              <a:ext uri="{FF2B5EF4-FFF2-40B4-BE49-F238E27FC236}">
                <a16:creationId xmlns:a16="http://schemas.microsoft.com/office/drawing/2014/main" id="{89865210-D8A8-504E-37BF-237595A1813E}"/>
              </a:ext>
            </a:extLst>
          </p:cNvPr>
          <p:cNvSpPr>
            <a:spLocks noGrp="1"/>
          </p:cNvSpPr>
          <p:nvPr>
            <p:ph type="sldNum" sz="quarter" idx="55"/>
          </p:nvPr>
        </p:nvSpPr>
        <p:spPr/>
        <p:txBody>
          <a:bodyPr/>
          <a:lstStyle/>
          <a:p>
            <a:fld id="{47FEACEE-25B4-4A2D-B147-27296E36371D}" type="slidenum">
              <a:rPr lang="en-US" altLang="zh-CN" smtClean="0"/>
              <a:pPr/>
              <a:t>25</a:t>
            </a:fld>
            <a:endParaRPr lang="en-US" altLang="zh-CN" dirty="0"/>
          </a:p>
        </p:txBody>
      </p:sp>
    </p:spTree>
    <p:extLst>
      <p:ext uri="{BB962C8B-B14F-4D97-AF65-F5344CB8AC3E}">
        <p14:creationId xmlns:p14="http://schemas.microsoft.com/office/powerpoint/2010/main" val="2770760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5B239AC2-CBD7-3736-DE82-7829E0AF203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0D4A4AC-6ABC-D62B-DE88-42BD0D858069}"/>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3300">
                <a:solidFill>
                  <a:srgbClr val="FFFFFF"/>
                </a:solidFill>
              </a:rPr>
              <a:t>Methods Used: RandomizedSearchCV for Random Forest.</a:t>
            </a:r>
            <a:br>
              <a:rPr lang="en-US" sz="3300">
                <a:solidFill>
                  <a:srgbClr val="FFFFFF"/>
                </a:solidFill>
              </a:rPr>
            </a:br>
            <a:br>
              <a:rPr lang="en-US" sz="3300">
                <a:solidFill>
                  <a:srgbClr val="FFFFFF"/>
                </a:solidFill>
              </a:rPr>
            </a:br>
            <a:r>
              <a:rPr lang="en-US" sz="3300">
                <a:solidFill>
                  <a:srgbClr val="FFFFFF"/>
                </a:solidFill>
              </a:rPr>
              <a:t>Results:</a:t>
            </a:r>
            <a:br>
              <a:rPr lang="en-US" sz="3300">
                <a:solidFill>
                  <a:srgbClr val="FFFFFF"/>
                </a:solidFill>
              </a:rPr>
            </a:br>
            <a:r>
              <a:rPr lang="en-US" sz="3300">
                <a:solidFill>
                  <a:srgbClr val="FFFFFF"/>
                </a:solidFill>
              </a:rPr>
              <a:t>Best parameters: {'n_estimators': 100, 'min_samples_split': 2, 'min_samples_leaf': 1, 'max_depth': None}</a:t>
            </a:r>
            <a:br>
              <a:rPr lang="en-US" sz="3300">
                <a:solidFill>
                  <a:srgbClr val="FFFFFF"/>
                </a:solidFill>
              </a:rPr>
            </a:br>
            <a:r>
              <a:rPr lang="en-US" sz="3300">
                <a:solidFill>
                  <a:srgbClr val="FFFFFF"/>
                </a:solidFill>
              </a:rPr>
              <a:t>Improved accuracy to 79.18%.</a:t>
            </a:r>
            <a:br>
              <a:rPr lang="en-US" sz="3300">
                <a:solidFill>
                  <a:srgbClr val="FFFFFF"/>
                </a:solidFill>
              </a:rPr>
            </a:br>
            <a:br>
              <a:rPr lang="en-US" sz="3300">
                <a:solidFill>
                  <a:srgbClr val="FFFFFF"/>
                </a:solidFill>
              </a:rPr>
            </a:br>
            <a:endParaRPr lang="en-US" sz="3300">
              <a:solidFill>
                <a:srgbClr val="FFFFFF"/>
              </a:solidFill>
            </a:endParaRPr>
          </a:p>
        </p:txBody>
      </p:sp>
      <p:sp>
        <p:nvSpPr>
          <p:cNvPr id="4" name="Footer Placeholder 3">
            <a:extLst>
              <a:ext uri="{FF2B5EF4-FFF2-40B4-BE49-F238E27FC236}">
                <a16:creationId xmlns:a16="http://schemas.microsoft.com/office/drawing/2014/main" id="{F3342189-D1BA-0A5B-9C41-971ACF4EA6E1}"/>
              </a:ext>
            </a:extLst>
          </p:cNvPr>
          <p:cNvSpPr>
            <a:spLocks noGrp="1"/>
          </p:cNvSpPr>
          <p:nvPr>
            <p:ph type="ftr" sz="quarter" idx="28"/>
          </p:nvPr>
        </p:nvSpPr>
        <p:spPr>
          <a:xfrm rot="16200000">
            <a:off x="9959341" y="4046537"/>
            <a:ext cx="3581400" cy="365125"/>
          </a:xfrm>
        </p:spPr>
        <p:txBody>
          <a:bodyPr vert="horz" lIns="91440" tIns="45720" rIns="91440" bIns="45720" rtlCol="0" anchor="ctr">
            <a:normAutofit/>
          </a:bodyPr>
          <a:lstStyle/>
          <a:p>
            <a:pPr>
              <a:spcAft>
                <a:spcPts val="600"/>
              </a:spcAft>
            </a:pPr>
            <a:r>
              <a:rPr lang="en-US">
                <a:solidFill>
                  <a:schemeClr val="tx1">
                    <a:alpha val="70000"/>
                  </a:schemeClr>
                </a:solidFill>
              </a:rPr>
              <a:t>Presentation title</a:t>
            </a:r>
          </a:p>
        </p:txBody>
      </p:sp>
      <p:sp>
        <p:nvSpPr>
          <p:cNvPr id="5" name="Slide Number Placeholder 4">
            <a:extLst>
              <a:ext uri="{FF2B5EF4-FFF2-40B4-BE49-F238E27FC236}">
                <a16:creationId xmlns:a16="http://schemas.microsoft.com/office/drawing/2014/main" id="{1C004297-1236-BC87-1D6D-EB735126817C}"/>
              </a:ext>
            </a:extLst>
          </p:cNvPr>
          <p:cNvSpPr>
            <a:spLocks noGrp="1"/>
          </p:cNvSpPr>
          <p:nvPr>
            <p:ph type="sldNum" sz="quarter" idx="29"/>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7FEACEE-25B4-4A2D-B147-27296E36371D}" type="slidenum">
              <a:rPr lang="en-US" altLang="zh-CN" kern="1200">
                <a:solidFill>
                  <a:schemeClr val="tx1">
                    <a:alpha val="70000"/>
                  </a:schemeClr>
                </a:solidFill>
                <a:latin typeface="+mn-lt"/>
                <a:ea typeface="+mn-ea"/>
                <a:cs typeface="+mn-cs"/>
              </a:rPr>
              <a:pPr>
                <a:lnSpc>
                  <a:spcPct val="90000"/>
                </a:lnSpc>
                <a:spcAft>
                  <a:spcPts val="600"/>
                </a:spcAft>
              </a:pPr>
              <a:t>26</a:t>
            </a:fld>
            <a:endParaRPr lang="en-US" altLang="zh-CN" kern="1200">
              <a:solidFill>
                <a:schemeClr val="tx1">
                  <a:alpha val="70000"/>
                </a:schemeClr>
              </a:solidFill>
              <a:latin typeface="+mn-lt"/>
              <a:ea typeface="+mn-ea"/>
              <a:cs typeface="+mn-cs"/>
            </a:endParaRPr>
          </a:p>
        </p:txBody>
      </p:sp>
    </p:spTree>
    <p:extLst>
      <p:ext uri="{BB962C8B-B14F-4D97-AF65-F5344CB8AC3E}">
        <p14:creationId xmlns:p14="http://schemas.microsoft.com/office/powerpoint/2010/main" val="401957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8AF00-106B-830B-F745-11EDBF910B44}"/>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0487C7D1-A1B0-0481-1D49-E0C2DE0F3971}"/>
              </a:ext>
            </a:extLst>
          </p:cNvPr>
          <p:cNvSpPr>
            <a:spLocks noGrp="1"/>
          </p:cNvSpPr>
          <p:nvPr>
            <p:ph type="title"/>
          </p:nvPr>
        </p:nvSpPr>
        <p:spPr>
          <a:xfrm>
            <a:off x="6710510" y="2016579"/>
            <a:ext cx="4570200" cy="2775857"/>
          </a:xfrm>
        </p:spPr>
        <p:txBody>
          <a:bodyPr/>
          <a:lstStyle/>
          <a:p>
            <a:r>
              <a:rPr lang="en-IN" b="1" i="0" dirty="0">
                <a:solidFill>
                  <a:srgbClr val="242424"/>
                </a:solidFill>
                <a:effectLst/>
                <a:latin typeface="Segoe UI" panose="020B0502040204020203" pitchFamily="34" charset="0"/>
              </a:rPr>
              <a:t>Model Evaluation and Validation</a:t>
            </a:r>
            <a:br>
              <a:rPr lang="en-IN" b="1" i="0" dirty="0">
                <a:solidFill>
                  <a:srgbClr val="242424"/>
                </a:solidFill>
                <a:effectLst/>
                <a:latin typeface="Segoe UI" panose="020B0502040204020203" pitchFamily="34" charset="0"/>
              </a:rPr>
            </a:br>
            <a:endParaRPr lang="en-US" dirty="0"/>
          </a:p>
        </p:txBody>
      </p:sp>
      <p:sp>
        <p:nvSpPr>
          <p:cNvPr id="19" name="Text Placeholder 18">
            <a:extLst>
              <a:ext uri="{FF2B5EF4-FFF2-40B4-BE49-F238E27FC236}">
                <a16:creationId xmlns:a16="http://schemas.microsoft.com/office/drawing/2014/main" id="{0507CCF8-DEAE-AA91-8689-6D602EBAC98C}"/>
              </a:ext>
            </a:extLst>
          </p:cNvPr>
          <p:cNvSpPr>
            <a:spLocks noGrp="1"/>
          </p:cNvSpPr>
          <p:nvPr>
            <p:ph type="body" sz="quarter" idx="28"/>
          </p:nvPr>
        </p:nvSpPr>
        <p:spPr/>
        <p:txBody>
          <a:bodyPr/>
          <a:lstStyle/>
          <a:p>
            <a:endParaRPr lang="en-US" dirty="0"/>
          </a:p>
          <a:p>
            <a:endParaRPr lang="en-US" dirty="0"/>
          </a:p>
        </p:txBody>
      </p:sp>
      <p:pic>
        <p:nvPicPr>
          <p:cNvPr id="48" name="Picture placeholder 19" descr="Layout of website design sketches on white paper">
            <a:extLst>
              <a:ext uri="{FF2B5EF4-FFF2-40B4-BE49-F238E27FC236}">
                <a16:creationId xmlns:a16="http://schemas.microsoft.com/office/drawing/2014/main" id="{E15AAF6E-B1E0-7501-821C-1CA3E9A836B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t="7" b="7"/>
          <a:stretch/>
        </p:blipFill>
        <p:spPr>
          <a:blipFill>
            <a:blip r:embed="rId4"/>
            <a:stretch>
              <a:fillRect/>
            </a:stretch>
          </a:blipFill>
        </p:spPr>
      </p:pic>
    </p:spTree>
    <p:extLst>
      <p:ext uri="{BB962C8B-B14F-4D97-AF65-F5344CB8AC3E}">
        <p14:creationId xmlns:p14="http://schemas.microsoft.com/office/powerpoint/2010/main" val="70721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83B35-F5BD-AA76-85A4-9958308C872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DCB35CE-58E8-2808-2E07-C394435520B5}"/>
              </a:ext>
            </a:extLst>
          </p:cNvPr>
          <p:cNvSpPr>
            <a:spLocks noGrp="1"/>
          </p:cNvSpPr>
          <p:nvPr>
            <p:ph type="title"/>
          </p:nvPr>
        </p:nvSpPr>
        <p:spPr>
          <a:xfrm>
            <a:off x="539239" y="475861"/>
            <a:ext cx="10515600" cy="6198603"/>
          </a:xfrm>
        </p:spPr>
        <p:txBody>
          <a:bodyPr>
            <a:normAutofit fontScale="90000"/>
          </a:bodyPr>
          <a:lstStyle/>
          <a:p>
            <a:r>
              <a:rPr lang="en-US" dirty="0"/>
              <a:t>Cross-Validation: Used cross-validation to ensure model generalizability.</a:t>
            </a:r>
            <a:br>
              <a:rPr lang="en-US" dirty="0"/>
            </a:br>
            <a:br>
              <a:rPr lang="en-US" dirty="0"/>
            </a:br>
            <a:r>
              <a:rPr lang="en-US" dirty="0"/>
              <a:t>Test Set Evaluation:</a:t>
            </a:r>
            <a:br>
              <a:rPr lang="en-US" dirty="0"/>
            </a:br>
            <a:br>
              <a:rPr lang="en-US" dirty="0"/>
            </a:br>
            <a:r>
              <a:rPr lang="en-US" dirty="0"/>
              <a:t>Evaluated the final model on the test set.</a:t>
            </a:r>
            <a:br>
              <a:rPr lang="en-US" dirty="0"/>
            </a:br>
            <a:r>
              <a:rPr lang="en-US" dirty="0"/>
              <a:t>Reported accuracy, precision, recall, and F1-score.</a:t>
            </a:r>
            <a:br>
              <a:rPr lang="en-US" dirty="0"/>
            </a:br>
            <a:br>
              <a:rPr lang="en-US" dirty="0"/>
            </a:br>
            <a:endParaRPr lang="en-US" dirty="0"/>
          </a:p>
        </p:txBody>
      </p:sp>
      <p:sp>
        <p:nvSpPr>
          <p:cNvPr id="4" name="Footer Placeholder 3">
            <a:extLst>
              <a:ext uri="{FF2B5EF4-FFF2-40B4-BE49-F238E27FC236}">
                <a16:creationId xmlns:a16="http://schemas.microsoft.com/office/drawing/2014/main" id="{39A8BA6B-D991-CCEC-2652-BA3EAC46BB31}"/>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DA41DD1-8BCD-D257-AB8C-F76B079DD762}"/>
              </a:ext>
            </a:extLst>
          </p:cNvPr>
          <p:cNvSpPr>
            <a:spLocks noGrp="1"/>
          </p:cNvSpPr>
          <p:nvPr>
            <p:ph type="sldNum" sz="quarter" idx="29"/>
          </p:nvPr>
        </p:nvSpPr>
        <p:spPr/>
        <p:txBody>
          <a:bodyPr>
            <a:normAutofit lnSpcReduction="10000"/>
          </a:bodyPr>
          <a:lstStyle/>
          <a:p>
            <a:fld id="{47FEACEE-25B4-4A2D-B147-27296E36371D}" type="slidenum">
              <a:rPr lang="en-US" altLang="zh-CN" smtClean="0"/>
              <a:pPr/>
              <a:t>28</a:t>
            </a:fld>
            <a:endParaRPr lang="en-US" altLang="zh-CN" dirty="0"/>
          </a:p>
        </p:txBody>
      </p:sp>
    </p:spTree>
    <p:extLst>
      <p:ext uri="{BB962C8B-B14F-4D97-AF65-F5344CB8AC3E}">
        <p14:creationId xmlns:p14="http://schemas.microsoft.com/office/powerpoint/2010/main" val="289674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F5BD4-56E6-700D-0A37-07E39618B9F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A27B8EE-D59C-810C-0984-88B25EC3EBAC}"/>
              </a:ext>
            </a:extLst>
          </p:cNvPr>
          <p:cNvSpPr>
            <a:spLocks noGrp="1"/>
          </p:cNvSpPr>
          <p:nvPr>
            <p:ph type="title"/>
          </p:nvPr>
        </p:nvSpPr>
        <p:spPr>
          <a:xfrm>
            <a:off x="6099078" y="1268964"/>
            <a:ext cx="3940661" cy="3480318"/>
          </a:xfrm>
        </p:spPr>
        <p:txBody>
          <a:bodyPr/>
          <a:lstStyle/>
          <a:p>
            <a:r>
              <a:rPr lang="en-IN" sz="4400" b="1" i="0" dirty="0">
                <a:solidFill>
                  <a:srgbClr val="242424"/>
                </a:solidFill>
                <a:effectLst/>
                <a:latin typeface="Segoe UI" panose="020B0502040204020203" pitchFamily="34" charset="0"/>
              </a:rPr>
              <a:t>Model Deployment</a:t>
            </a:r>
            <a:br>
              <a:rPr lang="en-IN" b="1" i="0" dirty="0">
                <a:solidFill>
                  <a:srgbClr val="242424"/>
                </a:solidFill>
                <a:effectLst/>
                <a:latin typeface="Segoe UI" panose="020B0502040204020203" pitchFamily="34" charset="0"/>
              </a:rPr>
            </a:br>
            <a:br>
              <a:rPr lang="en-IN" b="1" i="0" dirty="0">
                <a:solidFill>
                  <a:srgbClr val="242424"/>
                </a:solidFill>
                <a:effectLst/>
                <a:latin typeface="Segoe UI" panose="020B0502040204020203" pitchFamily="34" charset="0"/>
              </a:rPr>
            </a:br>
            <a:endParaRPr lang="en-US" dirty="0"/>
          </a:p>
        </p:txBody>
      </p:sp>
      <p:sp>
        <p:nvSpPr>
          <p:cNvPr id="4" name="Footer Placeholder 3">
            <a:extLst>
              <a:ext uri="{FF2B5EF4-FFF2-40B4-BE49-F238E27FC236}">
                <a16:creationId xmlns:a16="http://schemas.microsoft.com/office/drawing/2014/main" id="{87043AEF-517F-F5E8-0B3C-933C5517E235}"/>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D284A5A9-2DF2-744D-549B-EA75E5A12967}"/>
              </a:ext>
            </a:extLst>
          </p:cNvPr>
          <p:cNvSpPr>
            <a:spLocks noGrp="1"/>
          </p:cNvSpPr>
          <p:nvPr>
            <p:ph type="sldNum" sz="quarter" idx="31"/>
          </p:nvPr>
        </p:nvSpPr>
        <p:spPr/>
        <p:txBody>
          <a:bodyPr/>
          <a:lstStyle/>
          <a:p>
            <a:fld id="{47FEACEE-25B4-4A2D-B147-27296E36371D}" type="slidenum">
              <a:rPr lang="en-US" altLang="zh-CN" noProof="0" smtClean="0"/>
              <a:pPr/>
              <a:t>29</a:t>
            </a:fld>
            <a:endParaRPr lang="en-US" altLang="zh-CN" noProof="0" dirty="0"/>
          </a:p>
        </p:txBody>
      </p:sp>
    </p:spTree>
    <p:extLst>
      <p:ext uri="{BB962C8B-B14F-4D97-AF65-F5344CB8AC3E}">
        <p14:creationId xmlns:p14="http://schemas.microsoft.com/office/powerpoint/2010/main" val="5026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5A0D-594F-CB3D-D176-1B64A0464640}"/>
              </a:ext>
            </a:extLst>
          </p:cNvPr>
          <p:cNvSpPr>
            <a:spLocks noGrp="1"/>
          </p:cNvSpPr>
          <p:nvPr>
            <p:ph type="title"/>
          </p:nvPr>
        </p:nvSpPr>
        <p:spPr/>
        <p:txBody>
          <a:bodyPr anchor="t">
            <a:normAutofit/>
          </a:bodyPr>
          <a:lstStyle/>
          <a:p>
            <a:r>
              <a:rPr lang="en-IN"/>
              <a:t>Introduction</a:t>
            </a:r>
          </a:p>
        </p:txBody>
      </p:sp>
      <p:sp>
        <p:nvSpPr>
          <p:cNvPr id="4" name="Footer Placeholder 3">
            <a:extLst>
              <a:ext uri="{FF2B5EF4-FFF2-40B4-BE49-F238E27FC236}">
                <a16:creationId xmlns:a16="http://schemas.microsoft.com/office/drawing/2014/main" id="{515B5E4C-74FA-9E69-250B-D236E8A30EBB}"/>
              </a:ext>
            </a:extLst>
          </p:cNvPr>
          <p:cNvSpPr>
            <a:spLocks noGrp="1"/>
          </p:cNvSpPr>
          <p:nvPr>
            <p:ph type="ftr" sz="quarter" idx="28"/>
          </p:nvPr>
        </p:nvSpPr>
        <p:spPr/>
        <p:txBody>
          <a:bodyPr anchor="ctr">
            <a:normAutofit/>
          </a:bodyPr>
          <a:lstStyle/>
          <a:p>
            <a:pPr>
              <a:spcAft>
                <a:spcPts val="600"/>
              </a:spcAft>
            </a:pPr>
            <a:r>
              <a:rPr lang="en-US" noProof="0"/>
              <a:t>Presentation title</a:t>
            </a:r>
          </a:p>
        </p:txBody>
      </p:sp>
      <p:sp>
        <p:nvSpPr>
          <p:cNvPr id="5" name="Slide Number Placeholder 4">
            <a:extLst>
              <a:ext uri="{FF2B5EF4-FFF2-40B4-BE49-F238E27FC236}">
                <a16:creationId xmlns:a16="http://schemas.microsoft.com/office/drawing/2014/main" id="{45228160-E985-FDF3-70A5-07E7B42F8C6F}"/>
              </a:ext>
            </a:extLst>
          </p:cNvPr>
          <p:cNvSpPr>
            <a:spLocks noGrp="1"/>
          </p:cNvSpPr>
          <p:nvPr>
            <p:ph type="sldNum" sz="quarter" idx="29"/>
          </p:nvPr>
        </p:nvSpPr>
        <p:spPr/>
        <p:txBody>
          <a:bodyPr anchor="ctr">
            <a:normAutofit lnSpcReduction="10000"/>
          </a:bodyPr>
          <a:lstStyle/>
          <a:p>
            <a:pPr>
              <a:spcAft>
                <a:spcPts val="600"/>
              </a:spcAft>
            </a:pPr>
            <a:fld id="{47FEACEE-25B4-4A2D-B147-27296E36371D}" type="slidenum">
              <a:rPr lang="en-US" altLang="zh-CN" noProof="0" smtClean="0"/>
              <a:pPr>
                <a:spcAft>
                  <a:spcPts val="600"/>
                </a:spcAft>
              </a:pPr>
              <a:t>3</a:t>
            </a:fld>
            <a:endParaRPr lang="en-US" altLang="zh-CN" noProof="0"/>
          </a:p>
        </p:txBody>
      </p:sp>
      <p:graphicFrame>
        <p:nvGraphicFramePr>
          <p:cNvPr id="7" name="Text Placeholder 2">
            <a:extLst>
              <a:ext uri="{FF2B5EF4-FFF2-40B4-BE49-F238E27FC236}">
                <a16:creationId xmlns:a16="http://schemas.microsoft.com/office/drawing/2014/main" id="{0DC172EF-1D14-8F75-2E4B-FD0A28E4024F}"/>
              </a:ext>
            </a:extLst>
          </p:cNvPr>
          <p:cNvGraphicFramePr/>
          <p:nvPr>
            <p:extLst>
              <p:ext uri="{D42A27DB-BD31-4B8C-83A1-F6EECF244321}">
                <p14:modId xmlns:p14="http://schemas.microsoft.com/office/powerpoint/2010/main" val="3852671968"/>
              </p:ext>
            </p:extLst>
          </p:nvPr>
        </p:nvGraphicFramePr>
        <p:xfrm>
          <a:off x="581709" y="1614198"/>
          <a:ext cx="10889796" cy="4317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2942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C111-00A2-8C27-F55E-8E830A4164A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1002702-A87D-17BD-FCF0-CE2C8F77376D}"/>
              </a:ext>
            </a:extLst>
          </p:cNvPr>
          <p:cNvSpPr>
            <a:spLocks noGrp="1"/>
          </p:cNvSpPr>
          <p:nvPr>
            <p:ph type="title"/>
          </p:nvPr>
        </p:nvSpPr>
        <p:spPr>
          <a:xfrm>
            <a:off x="539239" y="475861"/>
            <a:ext cx="10515600" cy="6198603"/>
          </a:xfrm>
        </p:spPr>
        <p:txBody>
          <a:bodyPr/>
          <a:lstStyle/>
          <a:p>
            <a:r>
              <a:rPr lang="en-US" sz="2800" dirty="0"/>
              <a:t>Deployment Method:</a:t>
            </a:r>
            <a:br>
              <a:rPr lang="en-US" sz="2800" dirty="0"/>
            </a:br>
            <a:br>
              <a:rPr lang="en-US" sz="2800" dirty="0"/>
            </a:br>
            <a:r>
              <a:rPr lang="en-US" sz="2800" dirty="0"/>
              <a:t>Postman: Used Postman to test and deploy the model.</a:t>
            </a:r>
            <a:br>
              <a:rPr lang="en-US" sz="2800" dirty="0"/>
            </a:br>
            <a:r>
              <a:rPr lang="en-US" sz="2800" dirty="0"/>
              <a:t>Flask API: Set up a REST API using Flask for real-time predictions.</a:t>
            </a:r>
            <a:br>
              <a:rPr lang="en-US" sz="2800" dirty="0"/>
            </a:br>
            <a:br>
              <a:rPr lang="en-US" sz="2800" dirty="0"/>
            </a:br>
            <a:r>
              <a:rPr lang="en-US" sz="2800" dirty="0"/>
              <a:t>Steps:</a:t>
            </a:r>
            <a:br>
              <a:rPr lang="en-US" sz="2800" dirty="0"/>
            </a:br>
            <a:r>
              <a:rPr lang="en-US" sz="2800" dirty="0"/>
              <a:t>Step 1: Created a Flask application to serve the model.</a:t>
            </a:r>
            <a:br>
              <a:rPr lang="en-US" sz="2800" dirty="0"/>
            </a:br>
            <a:r>
              <a:rPr lang="en-US" sz="2800" dirty="0"/>
              <a:t>Step 2: Defined a route for predictions in the Flask app.</a:t>
            </a:r>
            <a:br>
              <a:rPr lang="en-US" sz="2800" dirty="0"/>
            </a:br>
            <a:r>
              <a:rPr lang="en-US" sz="2800" dirty="0"/>
              <a:t>Step 3: Used Postman to send HTTP requests to the Flask API and receive predictions.</a:t>
            </a:r>
            <a:br>
              <a:rPr lang="en-US" dirty="0"/>
            </a:br>
            <a:br>
              <a:rPr lang="en-US" dirty="0"/>
            </a:br>
            <a:endParaRPr lang="en-US" dirty="0"/>
          </a:p>
        </p:txBody>
      </p:sp>
      <p:sp>
        <p:nvSpPr>
          <p:cNvPr id="4" name="Footer Placeholder 3">
            <a:extLst>
              <a:ext uri="{FF2B5EF4-FFF2-40B4-BE49-F238E27FC236}">
                <a16:creationId xmlns:a16="http://schemas.microsoft.com/office/drawing/2014/main" id="{97F91A1B-DCEA-F877-DDE1-01D58D23CA4A}"/>
              </a:ext>
            </a:extLst>
          </p:cNvPr>
          <p:cNvSpPr>
            <a:spLocks noGrp="1"/>
          </p:cNvSpPr>
          <p:nvPr>
            <p:ph type="ftr" sz="quarter" idx="28"/>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598C413A-F56F-4BBC-4D35-490A9B289B5F}"/>
              </a:ext>
            </a:extLst>
          </p:cNvPr>
          <p:cNvSpPr>
            <a:spLocks noGrp="1"/>
          </p:cNvSpPr>
          <p:nvPr>
            <p:ph type="sldNum" sz="quarter" idx="29"/>
          </p:nvPr>
        </p:nvSpPr>
        <p:spPr/>
        <p:txBody>
          <a:bodyPr>
            <a:normAutofit lnSpcReduction="10000"/>
          </a:bodyPr>
          <a:lstStyle/>
          <a:p>
            <a:fld id="{47FEACEE-25B4-4A2D-B147-27296E36371D}" type="slidenum">
              <a:rPr lang="en-US" altLang="zh-CN" smtClean="0"/>
              <a:pPr/>
              <a:t>30</a:t>
            </a:fld>
            <a:endParaRPr lang="en-US" altLang="zh-CN" dirty="0"/>
          </a:p>
        </p:txBody>
      </p:sp>
    </p:spTree>
    <p:extLst>
      <p:ext uri="{BB962C8B-B14F-4D97-AF65-F5344CB8AC3E}">
        <p14:creationId xmlns:p14="http://schemas.microsoft.com/office/powerpoint/2010/main" val="3207083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9879-152D-FF0E-6360-36B511959AB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B1105E-4652-1875-0ADC-6BCC45EBB87B}"/>
              </a:ext>
            </a:extLst>
          </p:cNvPr>
          <p:cNvSpPr>
            <a:spLocks noGrp="1"/>
          </p:cNvSpPr>
          <p:nvPr>
            <p:ph type="ftr" sz="quarter" idx="28"/>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8959F258-C8DB-7919-FFDE-112E935ED3D1}"/>
              </a:ext>
            </a:extLst>
          </p:cNvPr>
          <p:cNvSpPr>
            <a:spLocks noGrp="1"/>
          </p:cNvSpPr>
          <p:nvPr>
            <p:ph type="sldNum" sz="quarter" idx="29"/>
          </p:nvPr>
        </p:nvSpPr>
        <p:spPr/>
        <p:txBody>
          <a:bodyPr>
            <a:normAutofit lnSpcReduction="10000"/>
          </a:bodyPr>
          <a:lstStyle/>
          <a:p>
            <a:fld id="{47FEACEE-25B4-4A2D-B147-27296E36371D}" type="slidenum">
              <a:rPr lang="en-US" altLang="zh-CN" smtClean="0"/>
              <a:pPr/>
              <a:t>31</a:t>
            </a:fld>
            <a:endParaRPr lang="en-US" altLang="zh-CN" dirty="0"/>
          </a:p>
        </p:txBody>
      </p:sp>
      <p:pic>
        <p:nvPicPr>
          <p:cNvPr id="7" name="Picture 6" descr="A screenshot of a computer&#10;&#10;Description automatically generated">
            <a:extLst>
              <a:ext uri="{FF2B5EF4-FFF2-40B4-BE49-F238E27FC236}">
                <a16:creationId xmlns:a16="http://schemas.microsoft.com/office/drawing/2014/main" id="{CB17111D-2F43-1954-03BB-BECAA126E5D3}"/>
              </a:ext>
            </a:extLst>
          </p:cNvPr>
          <p:cNvPicPr>
            <a:picLocks noChangeAspect="1"/>
          </p:cNvPicPr>
          <p:nvPr/>
        </p:nvPicPr>
        <p:blipFill>
          <a:blip r:embed="rId3"/>
          <a:stretch>
            <a:fillRect/>
          </a:stretch>
        </p:blipFill>
        <p:spPr>
          <a:xfrm>
            <a:off x="1272323" y="440521"/>
            <a:ext cx="9515281" cy="6102944"/>
          </a:xfrm>
          <a:prstGeom prst="rect">
            <a:avLst/>
          </a:prstGeom>
        </p:spPr>
      </p:pic>
    </p:spTree>
    <p:extLst>
      <p:ext uri="{BB962C8B-B14F-4D97-AF65-F5344CB8AC3E}">
        <p14:creationId xmlns:p14="http://schemas.microsoft.com/office/powerpoint/2010/main" val="2723787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l="12" r="12"/>
          <a:stretch>
            <a:fillRect/>
          </a:stretch>
        </p:blipFill>
        <p:spPr/>
      </p:pic>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1758" y="1512537"/>
            <a:ext cx="4959822" cy="4891911"/>
          </a:xfrm>
        </p:spPr>
        <p:txBody>
          <a:bodyPr/>
          <a:lstStyle/>
          <a:p>
            <a:r>
              <a:rPr lang="en-US" altLang="zh-CN" dirty="0"/>
              <a:t>In our analysis of customer churn for a telecommunications company, we identified several key factors influencing churn rates. Our findings indicate that senior citizens, customers with month-to-month contracts, and those with fiber optic internet service are more likely to churn. Additionally, higher monthly charges are associated with increased churn rates. We developed and evaluated multiple machine learning models, with the Random Forest model showing the best performance. Based on our insights, we recommend implementing targeted retention strategies for at-risk customers, offering incentives for long-term contracts, and addressing issues with fiber optic service to improve customer retention. Despite facing challenges in data cleaning, deployment, and time management, our team successfully completed the project, providing valuable insights and actionable recommendations to reduce customer churn.</a:t>
            </a:r>
          </a:p>
          <a:p>
            <a:endParaRPr lang="en-US"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9823998" cy="1325563"/>
          </a:xfrm>
        </p:spPr>
        <p:txBody>
          <a:bodyPr/>
          <a:lstStyle/>
          <a:p>
            <a:r>
              <a:rPr lang="en-IN" b="1" i="0" dirty="0">
                <a:solidFill>
                  <a:srgbClr val="242424"/>
                </a:solidFill>
                <a:effectLst/>
                <a:latin typeface="Segoe UI" panose="020B0502040204020203" pitchFamily="34" charset="0"/>
              </a:rPr>
              <a:t>Conclusion</a:t>
            </a:r>
            <a:br>
              <a:rPr lang="en-IN" b="1" i="0" dirty="0">
                <a:solidFill>
                  <a:srgbClr val="242424"/>
                </a:solidFill>
                <a:effectLst/>
                <a:latin typeface="Segoe UI" panose="020B0502040204020203" pitchFamily="34" charset="0"/>
              </a:rPr>
            </a:br>
            <a:endParaRPr lang="en-US" dirty="0"/>
          </a:p>
        </p:txBody>
      </p:sp>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32</a:t>
            </a:fld>
            <a:endParaRPr lang="en-US" altLang="zh-CN" dirty="0"/>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4157533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l="34" r="34"/>
          <a:stretch/>
        </p:blipFill>
        <p:spPr/>
      </p:pic>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4" cstate="print">
            <a:extLst>
              <a:ext uri="{28A0092B-C50C-407E-A947-70E740481C1C}">
                <a14:useLocalDpi xmlns:a14="http://schemas.microsoft.com/office/drawing/2010/main"/>
              </a:ext>
            </a:extLst>
          </a:blip>
          <a:srcRect l="34" r="34"/>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l="88" r="88"/>
          <a:stretch>
            <a:fill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6" cstate="print">
            <a:extLst>
              <a:ext uri="{28A0092B-C50C-407E-A947-70E740481C1C}">
                <a14:useLocalDpi xmlns:a14="http://schemas.microsoft.com/office/drawing/2010/main"/>
              </a:ext>
            </a:extLst>
          </a:blip>
          <a:srcRect l="34" r="34"/>
          <a:stretch/>
        </p:blipFill>
        <p:spPr/>
      </p:pic>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br>
              <a:rPr lang="en-US" dirty="0"/>
            </a:br>
            <a:br>
              <a:rPr lang="en-US" dirty="0"/>
            </a:br>
            <a:r>
              <a:rPr lang="en-US" dirty="0">
                <a:hlinkClick r:id="rId7"/>
              </a:rPr>
              <a:t>Video link</a:t>
            </a:r>
            <a:endParaRPr lang="en-US" dirty="0"/>
          </a:p>
        </p:txBody>
      </p:sp>
      <p:sp>
        <p:nvSpPr>
          <p:cNvPr id="3" name="TextBox 2">
            <a:extLst>
              <a:ext uri="{FF2B5EF4-FFF2-40B4-BE49-F238E27FC236}">
                <a16:creationId xmlns:a16="http://schemas.microsoft.com/office/drawing/2014/main" id="{3DC71EE7-2E4F-4955-31EC-F2CEF436CEC5}"/>
              </a:ext>
            </a:extLst>
          </p:cNvPr>
          <p:cNvSpPr txBox="1"/>
          <p:nvPr/>
        </p:nvSpPr>
        <p:spPr>
          <a:xfrm>
            <a:off x="6379527" y="3059668"/>
            <a:ext cx="6115050" cy="369332"/>
          </a:xfrm>
          <a:prstGeom prst="rect">
            <a:avLst/>
          </a:prstGeom>
          <a:noFill/>
        </p:spPr>
        <p:txBody>
          <a:bodyPr wrap="square">
            <a:spAutoFit/>
          </a:bodyPr>
          <a:lstStyle/>
          <a:p>
            <a:r>
              <a:rPr lang="en-US" dirty="0" err="1">
                <a:hlinkClick r:id="rId8"/>
              </a:rPr>
              <a:t>youtube</a:t>
            </a:r>
            <a:r>
              <a:rPr lang="en-US" dirty="0">
                <a:hlinkClick r:id="rId8"/>
              </a:rPr>
              <a:t> link</a:t>
            </a:r>
            <a:endParaRPr lang="en-US" dirty="0"/>
          </a:p>
        </p:txBody>
      </p:sp>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1369191"/>
            <a:ext cx="5117162" cy="1325563"/>
          </a:xfrm>
        </p:spPr>
        <p:txBody>
          <a:bodyPr/>
          <a:lstStyle/>
          <a:p>
            <a:r>
              <a:rPr lang="en-US" dirty="0"/>
              <a:t>Project Proposal</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56227" y="2323322"/>
            <a:ext cx="4260180" cy="3993502"/>
          </a:xfrm>
        </p:spPr>
        <p:txBody>
          <a:bodyPr/>
          <a:lstStyle/>
          <a:p>
            <a:endParaRPr lang="en-US" dirty="0"/>
          </a:p>
          <a:p>
            <a:pPr algn="l">
              <a:spcBef>
                <a:spcPts val="750"/>
              </a:spcBef>
              <a:spcAft>
                <a:spcPts val="750"/>
              </a:spcAft>
            </a:pPr>
            <a:r>
              <a:rPr lang="en-US" b="1" dirty="0"/>
              <a:t>Scope: </a:t>
            </a:r>
            <a:r>
              <a:rPr lang="en-US" dirty="0"/>
              <a:t>Analyze telecom customer data to predict churn.</a:t>
            </a:r>
          </a:p>
          <a:p>
            <a:pPr algn="l">
              <a:spcBef>
                <a:spcPts val="750"/>
              </a:spcBef>
              <a:spcAft>
                <a:spcPts val="750"/>
              </a:spcAft>
            </a:pPr>
            <a:r>
              <a:rPr lang="en-US" b="1" dirty="0"/>
              <a:t>Objectives:</a:t>
            </a:r>
          </a:p>
          <a:p>
            <a:pPr marL="342900" indent="-342900" algn="l">
              <a:spcBef>
                <a:spcPts val="750"/>
              </a:spcBef>
              <a:spcAft>
                <a:spcPts val="750"/>
              </a:spcAft>
              <a:buFont typeface="+mj-lt"/>
              <a:buAutoNum type="arabicPeriod"/>
            </a:pPr>
            <a:r>
              <a:rPr lang="en-US" dirty="0"/>
              <a:t>Collect and preprocess data.</a:t>
            </a:r>
          </a:p>
          <a:p>
            <a:pPr marL="342900" indent="-342900" algn="l">
              <a:spcBef>
                <a:spcPts val="750"/>
              </a:spcBef>
              <a:spcAft>
                <a:spcPts val="750"/>
              </a:spcAft>
              <a:buFont typeface="+mj-lt"/>
              <a:buAutoNum type="arabicPeriod"/>
            </a:pPr>
            <a:r>
              <a:rPr lang="en-US" dirty="0"/>
              <a:t>Perform exploratory data analysis (EDA).</a:t>
            </a:r>
          </a:p>
          <a:p>
            <a:pPr marL="342900" indent="-342900" algn="l">
              <a:spcBef>
                <a:spcPts val="750"/>
              </a:spcBef>
              <a:spcAft>
                <a:spcPts val="750"/>
              </a:spcAft>
              <a:buFont typeface="+mj-lt"/>
              <a:buAutoNum type="arabicPeriod"/>
            </a:pPr>
            <a:r>
              <a:rPr lang="en-US" dirty="0"/>
              <a:t>Build and evaluate machine learning models.</a:t>
            </a:r>
          </a:p>
          <a:p>
            <a:pPr marL="342900" indent="-342900" algn="l">
              <a:spcBef>
                <a:spcPts val="750"/>
              </a:spcBef>
              <a:spcAft>
                <a:spcPts val="750"/>
              </a:spcAft>
              <a:buFont typeface="+mj-lt"/>
              <a:buAutoNum type="arabicPeriod"/>
            </a:pPr>
            <a:r>
              <a:rPr lang="en-US" dirty="0"/>
              <a:t>Deploy the best model for real-time predictions.</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p:pic>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nchor="ctr">
            <a:normAutofit/>
          </a:bodyPr>
          <a:lstStyle/>
          <a:p>
            <a:r>
              <a:rPr lang="en-US" dirty="0"/>
              <a:t>Data Collection and Preparation</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509574" y="3435546"/>
            <a:ext cx="4260850" cy="2051050"/>
          </a:xfrm>
        </p:spPr>
        <p:txBody>
          <a:bodyPr>
            <a:normAutofit/>
          </a:bodyPr>
          <a:lstStyle/>
          <a:p>
            <a:endParaRPr lang="en-US" dirty="0"/>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51"/>
          </p:nvPr>
        </p:nvPicPr>
        <p:blipFill>
          <a:blip r:embed="rId3">
            <a:extLst>
              <a:ext uri="{28A0092B-C50C-407E-A947-70E740481C1C}">
                <a14:useLocalDpi xmlns:a14="http://schemas.microsoft.com/office/drawing/2010/main"/>
              </a:ext>
            </a:extLst>
          </a:blip>
          <a:srcRect t="3592" b="3592"/>
          <a:stretch/>
        </p:blipFill>
        <p:spPr>
          <a:noFill/>
        </p:spPr>
      </p:pic>
      <p:sp>
        <p:nvSpPr>
          <p:cNvPr id="53" name="Footer Placeholder 4">
            <a:extLst>
              <a:ext uri="{FF2B5EF4-FFF2-40B4-BE49-F238E27FC236}">
                <a16:creationId xmlns:a16="http://schemas.microsoft.com/office/drawing/2014/main" id="{F7DAB28E-68D3-4DB6-3CDB-2FB0F4B2B552}"/>
              </a:ext>
            </a:extLst>
          </p:cNvPr>
          <p:cNvSpPr>
            <a:spLocks noGrp="1"/>
          </p:cNvSpPr>
          <p:nvPr>
            <p:ph type="ftr" sz="quarter" idx="52"/>
          </p:nvPr>
        </p:nvSpPr>
        <p:spPr/>
        <p:txBody>
          <a:bodyPr/>
          <a:lstStyle/>
          <a:p>
            <a:pPr>
              <a:spcAft>
                <a:spcPts val="600"/>
              </a:spcAft>
            </a:pPr>
            <a:r>
              <a:rPr lang="en-US"/>
              <a:t>Presentation title</a:t>
            </a:r>
          </a:p>
        </p:txBody>
      </p:sp>
      <p:sp>
        <p:nvSpPr>
          <p:cNvPr id="55" name="Slide Number Placeholder 5">
            <a:extLst>
              <a:ext uri="{FF2B5EF4-FFF2-40B4-BE49-F238E27FC236}">
                <a16:creationId xmlns:a16="http://schemas.microsoft.com/office/drawing/2014/main" id="{299FBA76-9F3C-23E6-7992-F897CC182941}"/>
              </a:ext>
            </a:extLst>
          </p:cNvPr>
          <p:cNvSpPr>
            <a:spLocks noGrp="1"/>
          </p:cNvSpPr>
          <p:nvPr>
            <p:ph type="sldNum" sz="quarter" idx="53"/>
          </p:nvPr>
        </p:nvSpPr>
        <p:spPr/>
        <p:txBody>
          <a:bodyPr/>
          <a:lstStyle/>
          <a:p>
            <a:pPr>
              <a:spcAft>
                <a:spcPts val="600"/>
              </a:spcAft>
            </a:pPr>
            <a:fld id="{47FEACEE-25B4-4A2D-B147-27296E36371D}" type="slidenum">
              <a:rPr lang="en-US" altLang="zh-CN" smtClean="0"/>
              <a:pPr>
                <a:spcAft>
                  <a:spcPts val="600"/>
                </a:spcAft>
              </a:pPr>
              <a:t>5</a:t>
            </a:fld>
            <a:endParaRPr lang="en-US" altLang="zh-CN"/>
          </a:p>
        </p:txBody>
      </p:sp>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78569" y="667496"/>
            <a:ext cx="10515600" cy="5550424"/>
          </a:xfrm>
        </p:spPr>
        <p:txBody>
          <a:bodyPr/>
          <a:lstStyle/>
          <a:p>
            <a:r>
              <a:rPr lang="en-US" sz="2400" dirty="0"/>
              <a:t>Dataset Source: The dataset was sourced from </a:t>
            </a:r>
            <a:r>
              <a:rPr lang="en-US" sz="2400" dirty="0" err="1"/>
              <a:t>YBIFoundation</a:t>
            </a:r>
            <a:r>
              <a:rPr lang="en-US" sz="2400" dirty="0"/>
              <a:t>.</a:t>
            </a:r>
            <a:br>
              <a:rPr lang="en-US" sz="2400" dirty="0"/>
            </a:br>
            <a:br>
              <a:rPr lang="en-US" sz="2400" dirty="0"/>
            </a:br>
            <a:r>
              <a:rPr lang="en-US" sz="2400" dirty="0"/>
              <a:t>Data Cleaning:</a:t>
            </a:r>
            <a:br>
              <a:rPr lang="en-US" sz="2400" dirty="0"/>
            </a:br>
            <a:br>
              <a:rPr lang="en-US" sz="2400" dirty="0"/>
            </a:br>
            <a:r>
              <a:rPr lang="en-US" sz="2400" dirty="0"/>
              <a:t>Handled missing values using forward fill.</a:t>
            </a:r>
            <a:br>
              <a:rPr lang="en-US" sz="2400" dirty="0"/>
            </a:br>
            <a:r>
              <a:rPr lang="en-US" sz="2400" dirty="0"/>
              <a:t>Removed duplicate records.</a:t>
            </a:r>
            <a:br>
              <a:rPr lang="en-US" sz="2400" dirty="0"/>
            </a:br>
            <a:r>
              <a:rPr lang="en-US" sz="2400" dirty="0"/>
              <a:t>Converted '</a:t>
            </a:r>
            <a:r>
              <a:rPr lang="en-US" sz="2400" dirty="0" err="1"/>
              <a:t>TotalCharges</a:t>
            </a:r>
            <a:r>
              <a:rPr lang="en-US" sz="2400" dirty="0"/>
              <a:t>' to numeric and handled errors.</a:t>
            </a:r>
            <a:br>
              <a:rPr lang="en-US" sz="2400" dirty="0"/>
            </a:br>
            <a:br>
              <a:rPr lang="en-US" sz="2400" dirty="0"/>
            </a:br>
            <a:r>
              <a:rPr lang="en-US" sz="2400" dirty="0"/>
              <a:t>Data Preprocessing:</a:t>
            </a:r>
            <a:br>
              <a:rPr lang="en-US" sz="2400" dirty="0"/>
            </a:br>
            <a:br>
              <a:rPr lang="en-US" sz="2400" dirty="0"/>
            </a:br>
            <a:r>
              <a:rPr lang="en-US" sz="2400" dirty="0"/>
              <a:t>One-hot encoded categorical variables.</a:t>
            </a:r>
            <a:br>
              <a:rPr lang="en-US" sz="2400" dirty="0"/>
            </a:br>
            <a:r>
              <a:rPr lang="en-US" sz="2400" dirty="0"/>
              <a:t>Standardized '</a:t>
            </a:r>
            <a:r>
              <a:rPr lang="en-US" sz="2400" dirty="0" err="1"/>
              <a:t>MonthlyCharges</a:t>
            </a:r>
            <a:r>
              <a:rPr lang="en-US" sz="2400" dirty="0"/>
              <a:t>' and '</a:t>
            </a:r>
            <a:r>
              <a:rPr lang="en-US" sz="2400" dirty="0" err="1"/>
              <a:t>TotalCharges</a:t>
            </a:r>
            <a:r>
              <a:rPr lang="en-US" sz="2400" dirty="0"/>
              <a:t>' using </a:t>
            </a:r>
            <a:r>
              <a:rPr lang="en-US" sz="2400" dirty="0" err="1"/>
              <a:t>StandardScaler</a:t>
            </a:r>
            <a:r>
              <a:rPr lang="en-US" sz="2400" dirty="0"/>
              <a:t>.</a:t>
            </a:r>
            <a:br>
              <a:rPr lang="en-US" dirty="0"/>
            </a:br>
            <a:endParaRPr lang="en-US" dirty="0"/>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normAutofit lnSpcReduction="10000"/>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9C2C-8FAA-A3A6-667B-B34906010BE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17C703-1800-FFFA-2CF6-6E10E583C44B}"/>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BA0C684-5787-0E94-AE9A-29591B3629C1}"/>
              </a:ext>
            </a:extLst>
          </p:cNvPr>
          <p:cNvSpPr>
            <a:spLocks noGrp="1"/>
          </p:cNvSpPr>
          <p:nvPr>
            <p:ph type="sldNum" sz="quarter" idx="29"/>
          </p:nvPr>
        </p:nvSpPr>
        <p:spPr/>
        <p:txBody>
          <a:bodyPr>
            <a:normAutofit lnSpcReduction="10000"/>
          </a:bodyPr>
          <a:lstStyle/>
          <a:p>
            <a:fld id="{47FEACEE-25B4-4A2D-B147-27296E36371D}" type="slidenum">
              <a:rPr lang="en-US" altLang="zh-CN" smtClean="0"/>
              <a:pPr/>
              <a:t>7</a:t>
            </a:fld>
            <a:endParaRPr lang="en-US" altLang="zh-CN" dirty="0"/>
          </a:p>
        </p:txBody>
      </p:sp>
      <p:pic>
        <p:nvPicPr>
          <p:cNvPr id="7" name="Picture 6" descr="A screenshot of a computer&#10;&#10;Description automatically generated">
            <a:extLst>
              <a:ext uri="{FF2B5EF4-FFF2-40B4-BE49-F238E27FC236}">
                <a16:creationId xmlns:a16="http://schemas.microsoft.com/office/drawing/2014/main" id="{7C663AF2-420D-1F27-04C2-1E6E5F2D1737}"/>
              </a:ext>
            </a:extLst>
          </p:cNvPr>
          <p:cNvPicPr>
            <a:picLocks noChangeAspect="1"/>
          </p:cNvPicPr>
          <p:nvPr/>
        </p:nvPicPr>
        <p:blipFill>
          <a:blip r:embed="rId3"/>
          <a:stretch>
            <a:fillRect/>
          </a:stretch>
        </p:blipFill>
        <p:spPr>
          <a:xfrm>
            <a:off x="414430" y="879676"/>
            <a:ext cx="11375061" cy="4676172"/>
          </a:xfrm>
          <a:prstGeom prst="rect">
            <a:avLst/>
          </a:prstGeom>
        </p:spPr>
      </p:pic>
      <p:sp>
        <p:nvSpPr>
          <p:cNvPr id="8" name="TextBox 7">
            <a:hlinkClick r:id="rId4"/>
            <a:extLst>
              <a:ext uri="{FF2B5EF4-FFF2-40B4-BE49-F238E27FC236}">
                <a16:creationId xmlns:a16="http://schemas.microsoft.com/office/drawing/2014/main" id="{54363884-21E0-A708-027D-A87A9D25BF15}"/>
              </a:ext>
            </a:extLst>
          </p:cNvPr>
          <p:cNvSpPr txBox="1"/>
          <p:nvPr/>
        </p:nvSpPr>
        <p:spPr>
          <a:xfrm>
            <a:off x="1088019" y="5835134"/>
            <a:ext cx="6215605" cy="369332"/>
          </a:xfrm>
          <a:prstGeom prst="rect">
            <a:avLst/>
          </a:prstGeom>
          <a:noFill/>
        </p:spPr>
        <p:txBody>
          <a:bodyPr wrap="square" rtlCol="0">
            <a:spAutoFit/>
          </a:bodyPr>
          <a:lstStyle/>
          <a:p>
            <a:r>
              <a:rPr lang="en-IN" dirty="0"/>
              <a:t>Dataset link: </a:t>
            </a:r>
            <a:r>
              <a:rPr lang="en-IN" dirty="0">
                <a:hlinkClick r:id="rId4"/>
              </a:rPr>
              <a:t>Here</a:t>
            </a:r>
            <a:endParaRPr lang="en-IN" dirty="0"/>
          </a:p>
        </p:txBody>
      </p:sp>
    </p:spTree>
    <p:extLst>
      <p:ext uri="{BB962C8B-B14F-4D97-AF65-F5344CB8AC3E}">
        <p14:creationId xmlns:p14="http://schemas.microsoft.com/office/powerpoint/2010/main" val="155974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73F-F6A7-0CDD-6E2B-F8B8AFAB5EA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F9282FA-41BB-2729-F9E1-F80B9F0BB660}"/>
              </a:ext>
            </a:extLst>
          </p:cNvPr>
          <p:cNvSpPr>
            <a:spLocks noGrp="1"/>
          </p:cNvSpPr>
          <p:nvPr>
            <p:ph type="title"/>
          </p:nvPr>
        </p:nvSpPr>
        <p:spPr>
          <a:xfrm>
            <a:off x="678569" y="667496"/>
            <a:ext cx="10515600" cy="5550424"/>
          </a:xfrm>
        </p:spPr>
        <p:txBody>
          <a:bodyPr/>
          <a:lstStyle/>
          <a:p>
            <a:br>
              <a:rPr lang="en-US"/>
            </a:br>
            <a:endParaRPr lang="en-US" dirty="0"/>
          </a:p>
        </p:txBody>
      </p:sp>
      <p:sp>
        <p:nvSpPr>
          <p:cNvPr id="4" name="Footer Placeholder 3">
            <a:extLst>
              <a:ext uri="{FF2B5EF4-FFF2-40B4-BE49-F238E27FC236}">
                <a16:creationId xmlns:a16="http://schemas.microsoft.com/office/drawing/2014/main" id="{15A921A3-6396-AB5A-BCCD-E2B78770AB64}"/>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62983BB-DE76-746A-3D1E-8DDEDA0E508F}"/>
              </a:ext>
            </a:extLst>
          </p:cNvPr>
          <p:cNvSpPr>
            <a:spLocks noGrp="1"/>
          </p:cNvSpPr>
          <p:nvPr>
            <p:ph type="sldNum" sz="quarter" idx="29"/>
          </p:nvPr>
        </p:nvSpPr>
        <p:spPr/>
        <p:txBody>
          <a:bodyPr>
            <a:normAutofit lnSpcReduction="10000"/>
          </a:bodyPr>
          <a:lstStyle/>
          <a:p>
            <a:fld id="{47FEACEE-25B4-4A2D-B147-27296E36371D}" type="slidenum">
              <a:rPr lang="en-US" altLang="zh-CN" smtClean="0"/>
              <a:pPr/>
              <a:t>8</a:t>
            </a:fld>
            <a:endParaRPr lang="en-US" altLang="zh-CN" dirty="0"/>
          </a:p>
        </p:txBody>
      </p:sp>
      <p:pic>
        <p:nvPicPr>
          <p:cNvPr id="3" name="Picture 2" descr="A screenshot of a computer&#10;&#10;Description automatically generated">
            <a:extLst>
              <a:ext uri="{FF2B5EF4-FFF2-40B4-BE49-F238E27FC236}">
                <a16:creationId xmlns:a16="http://schemas.microsoft.com/office/drawing/2014/main" id="{4671F9B1-C0ED-DB41-F457-66467C8F3F59}"/>
              </a:ext>
            </a:extLst>
          </p:cNvPr>
          <p:cNvPicPr>
            <a:picLocks noChangeAspect="1"/>
          </p:cNvPicPr>
          <p:nvPr/>
        </p:nvPicPr>
        <p:blipFill>
          <a:blip r:embed="rId3"/>
          <a:srcRect r="21786"/>
          <a:stretch/>
        </p:blipFill>
        <p:spPr>
          <a:xfrm>
            <a:off x="997831" y="1090445"/>
            <a:ext cx="5301146" cy="34352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32D4AE-2E65-31DE-5F4D-98617E00B67E}"/>
              </a:ext>
            </a:extLst>
          </p:cNvPr>
          <p:cNvPicPr>
            <a:picLocks noChangeAspect="1"/>
          </p:cNvPicPr>
          <p:nvPr/>
        </p:nvPicPr>
        <p:blipFill>
          <a:blip r:embed="rId4"/>
          <a:srcRect r="31364"/>
          <a:stretch/>
        </p:blipFill>
        <p:spPr>
          <a:xfrm>
            <a:off x="6801518" y="1090446"/>
            <a:ext cx="4039565" cy="3435255"/>
          </a:xfrm>
          <a:prstGeom prst="rect">
            <a:avLst/>
          </a:prstGeom>
        </p:spPr>
      </p:pic>
    </p:spTree>
    <p:extLst>
      <p:ext uri="{BB962C8B-B14F-4D97-AF65-F5344CB8AC3E}">
        <p14:creationId xmlns:p14="http://schemas.microsoft.com/office/powerpoint/2010/main" val="1966400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1782147"/>
            <a:ext cx="4518122" cy="2556056"/>
          </a:xfrm>
        </p:spPr>
        <p:txBody>
          <a:bodyPr/>
          <a:lstStyle/>
          <a:p>
            <a:r>
              <a:rPr lang="en-IN" sz="4400" b="1" i="0" dirty="0">
                <a:solidFill>
                  <a:srgbClr val="242424"/>
                </a:solidFill>
                <a:effectLst/>
                <a:latin typeface="Segoe UI" panose="020B0502040204020203" pitchFamily="34" charset="0"/>
              </a:rPr>
              <a:t>Exploratory Data Analysis (EDA)</a:t>
            </a:r>
            <a:br>
              <a:rPr lang="en-IN" b="1" i="0" dirty="0">
                <a:solidFill>
                  <a:srgbClr val="242424"/>
                </a:solidFill>
                <a:effectLst/>
                <a:latin typeface="Segoe UI" panose="020B0502040204020203" pitchFamily="34" charset="0"/>
              </a:rPr>
            </a:br>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9</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TM03457515[[fn=View]]</Template>
  <TotalTime>279</TotalTime>
  <Words>1076</Words>
  <Application>Microsoft Office PowerPoint</Application>
  <PresentationFormat>Widescreen</PresentationFormat>
  <Paragraphs>140</Paragraphs>
  <Slides>33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等线</vt:lpstr>
      <vt:lpstr>Abadi</vt:lpstr>
      <vt:lpstr>Arial</vt:lpstr>
      <vt:lpstr>Calibri</vt:lpstr>
      <vt:lpstr>Century Schoolbook</vt:lpstr>
      <vt:lpstr>Posterama Text SemiBold</vt:lpstr>
      <vt:lpstr>Segoe UI</vt:lpstr>
      <vt:lpstr>Wingdings 2</vt:lpstr>
      <vt:lpstr>View</vt:lpstr>
      <vt:lpstr>Customer Churn Prediction</vt:lpstr>
      <vt:lpstr>Meet our team</vt:lpstr>
      <vt:lpstr>Introduction</vt:lpstr>
      <vt:lpstr>Project Proposal</vt:lpstr>
      <vt:lpstr>Data Collection and Preparation</vt:lpstr>
      <vt:lpstr>Dataset Source: The dataset was sourced from YBIFoundation.  Data Cleaning:  Handled missing values using forward fill. Removed duplicate records. Converted 'TotalCharges' to numeric and handled errors.  Data Preprocessing:  One-hot encoded categorical variables. Standardized 'MonthlyCharges' and 'TotalCharges' using StandardScaler. </vt:lpstr>
      <vt:lpstr>PowerPoint Presentation</vt:lpstr>
      <vt:lpstr> </vt:lpstr>
      <vt:lpstr>Exploratory Data Analysis (EDA) </vt:lpstr>
      <vt:lpstr> </vt:lpstr>
      <vt:lpstr>   Correlation heatmap to identify relationships between variables.  Churn distribution to understand the target variable ‘Churn’.</vt:lpstr>
      <vt:lpstr> </vt:lpstr>
      <vt:lpstr> </vt:lpstr>
      <vt:lpstr>Key Findings:  Churn Distribution:  Approximately 26.5% of customers have churned.       </vt:lpstr>
      <vt:lpstr>MonthlyCharges and TotalCharges:  Correlation Coefficient: Close to 0.65  There is a strong positive correlation between MonthlyCharges and TotalCharges. This makes sense because the total charges are accumulated over time, and higher monthly charges will naturally lead to higher total charges.         </vt:lpstr>
      <vt:lpstr>Tenure and TotalCharges:  Correlation Coefficient: Close to 0.83  There is a very strong positive correlation between Tenure (the number of months the customer has stayed with the company) and TotalCharges. This indicates that the longer a customer stays, the higher their total charges will be, which is expected.       </vt:lpstr>
      <vt:lpstr> Tenure and MonthlyCharges:  Correlation Coefficient: Close to 0.25  There is a weak positive correlation between Tenure and MonthlyCharges. This suggests that customers who stay longer might have slightly higher monthly charges, but the relationship is not very strong.       </vt:lpstr>
      <vt:lpstr>Hyperparameter Tuning </vt:lpstr>
      <vt:lpstr>Methods Used: GridSearchCV and RandomizedSearchCV.  Results:  Tuned hyperparameters for Random Forest. Improved model performance and documented the best parameters.  </vt:lpstr>
      <vt:lpstr>Model Selection and Building </vt:lpstr>
      <vt:lpstr>Models Chosen: Logistic Regression, Random Forest, Support Vector Classifier (SVC).  Training and Validation: Split data into training and testing sets.  Trained models and evaluated using accuracy, precision, recall, and F1-score.  Performance Comparison: Presented evaluation metrics for each model.  </vt:lpstr>
      <vt:lpstr>Model Performance Comparison  </vt:lpstr>
      <vt:lpstr> </vt:lpstr>
      <vt:lpstr>Logistic Regression: Accuracy: 79.03% Precision: 0.83 (Not Churn), 0.63 (Churn) Recall: 0.89 (Not Churn), 0.51 (Churn)  Random Forest: Accuracy: 79.25% Precision: 0.82 (Not Churn), 0.67 (Churn) Recall: 0.92 (Not Churn), 0.44 (Churn)  Support Vector Classifier: Accuracy: 73.42% Precision: 0.73 (Not Churn), 0.00 (Churn) Recall: 1.00 (Not Churn), 0.00 (Churn)  </vt:lpstr>
      <vt:lpstr>Hyperparameter Tuning  </vt:lpstr>
      <vt:lpstr>Methods Used: RandomizedSearchCV for Random Forest.  Results: Best parameters: {'n_estimators': 100, 'min_samples_split': 2, 'min_samples_leaf': 1, 'max_depth': None} Improved accuracy to 79.18%.  </vt:lpstr>
      <vt:lpstr>Model Evaluation and Validation </vt:lpstr>
      <vt:lpstr>Cross-Validation: Used cross-validation to ensure model generalizability.  Test Set Evaluation:  Evaluated the final model on the test set. Reported accuracy, precision, recall, and F1-score.  </vt:lpstr>
      <vt:lpstr>Model Deployment  </vt:lpstr>
      <vt:lpstr>Deployment Method:  Postman: Used Postman to test and deploy the model. Flask API: Set up a REST API using Flask for real-time predictions.  Steps: Step 1: Created a Flask application to serve the model. Step 2: Defined a route for predictions in the Flask app. Step 3: Used Postman to send HTTP requests to the Flask API and receive predictions.  </vt:lpstr>
      <vt:lpstr>PowerPoint Presentation</vt:lpstr>
      <vt:lpstr>Conclusion </vt:lpstr>
      <vt:lpstr>Thank you  Video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Devika Dileep</dc:creator>
  <cp:lastModifiedBy>Sandra Sajimon</cp:lastModifiedBy>
  <cp:revision>3</cp:revision>
  <dcterms:created xsi:type="dcterms:W3CDTF">2024-12-11T23:21:33Z</dcterms:created>
  <dcterms:modified xsi:type="dcterms:W3CDTF">2024-12-12T19:56:30Z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